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9" r:id="rId4"/>
  </p:sldMasterIdLst>
  <p:notesMasterIdLst>
    <p:notesMasterId r:id="rId45"/>
  </p:notesMasterIdLst>
  <p:handoutMasterIdLst>
    <p:handoutMasterId r:id="rId46"/>
  </p:handoutMasterIdLst>
  <p:sldIdLst>
    <p:sldId id="4163" r:id="rId5"/>
    <p:sldId id="1368" r:id="rId6"/>
    <p:sldId id="1369" r:id="rId7"/>
    <p:sldId id="4164" r:id="rId8"/>
    <p:sldId id="1483" r:id="rId9"/>
    <p:sldId id="8406" r:id="rId10"/>
    <p:sldId id="8407" r:id="rId11"/>
    <p:sldId id="8408" r:id="rId12"/>
    <p:sldId id="8409" r:id="rId13"/>
    <p:sldId id="8410" r:id="rId14"/>
    <p:sldId id="8411" r:id="rId15"/>
    <p:sldId id="8412" r:id="rId16"/>
    <p:sldId id="8413" r:id="rId17"/>
    <p:sldId id="8414" r:id="rId18"/>
    <p:sldId id="8415" r:id="rId19"/>
    <p:sldId id="8416" r:id="rId20"/>
    <p:sldId id="8417" r:id="rId21"/>
    <p:sldId id="8418" r:id="rId22"/>
    <p:sldId id="8420" r:id="rId23"/>
    <p:sldId id="4165" r:id="rId24"/>
    <p:sldId id="8421" r:id="rId25"/>
    <p:sldId id="8422" r:id="rId26"/>
    <p:sldId id="8423" r:id="rId27"/>
    <p:sldId id="8424" r:id="rId28"/>
    <p:sldId id="8425" r:id="rId29"/>
    <p:sldId id="8426" r:id="rId30"/>
    <p:sldId id="8427" r:id="rId31"/>
    <p:sldId id="8428" r:id="rId32"/>
    <p:sldId id="8429" r:id="rId33"/>
    <p:sldId id="8430" r:id="rId34"/>
    <p:sldId id="8432" r:id="rId35"/>
    <p:sldId id="8441" r:id="rId36"/>
    <p:sldId id="8442" r:id="rId37"/>
    <p:sldId id="8433" r:id="rId38"/>
    <p:sldId id="8443" r:id="rId39"/>
    <p:sldId id="8438" r:id="rId40"/>
    <p:sldId id="8435" r:id="rId41"/>
    <p:sldId id="8436" r:id="rId42"/>
    <p:sldId id="8439" r:id="rId43"/>
    <p:sldId id="1485" r:id="rId44"/>
  </p:sldIdLst>
  <p:sldSz cx="14630400" cy="8229600"/>
  <p:notesSz cx="6858000" cy="9144000"/>
  <p:defaultTextStyle>
    <a:defPPr>
      <a:defRPr lang="en-US"/>
    </a:defPPr>
    <a:lvl1pPr marL="0" algn="l" defTabSz="1097212" rtl="0" eaLnBrk="1" latinLnBrk="0" hangingPunct="1">
      <a:defRPr sz="2118" kern="1200">
        <a:solidFill>
          <a:schemeClr val="tx1"/>
        </a:solidFill>
        <a:latin typeface="+mn-lt"/>
        <a:ea typeface="+mn-ea"/>
        <a:cs typeface="+mn-cs"/>
      </a:defRPr>
    </a:lvl1pPr>
    <a:lvl2pPr marL="548606" algn="l" defTabSz="1097212" rtl="0" eaLnBrk="1" latinLnBrk="0" hangingPunct="1">
      <a:defRPr sz="2118" kern="1200">
        <a:solidFill>
          <a:schemeClr val="tx1"/>
        </a:solidFill>
        <a:latin typeface="+mn-lt"/>
        <a:ea typeface="+mn-ea"/>
        <a:cs typeface="+mn-cs"/>
      </a:defRPr>
    </a:lvl2pPr>
    <a:lvl3pPr marL="1097212" algn="l" defTabSz="1097212" rtl="0" eaLnBrk="1" latinLnBrk="0" hangingPunct="1">
      <a:defRPr sz="2118" kern="1200">
        <a:solidFill>
          <a:schemeClr val="tx1"/>
        </a:solidFill>
        <a:latin typeface="+mn-lt"/>
        <a:ea typeface="+mn-ea"/>
        <a:cs typeface="+mn-cs"/>
      </a:defRPr>
    </a:lvl3pPr>
    <a:lvl4pPr marL="1645818" algn="l" defTabSz="1097212" rtl="0" eaLnBrk="1" latinLnBrk="0" hangingPunct="1">
      <a:defRPr sz="2118" kern="1200">
        <a:solidFill>
          <a:schemeClr val="tx1"/>
        </a:solidFill>
        <a:latin typeface="+mn-lt"/>
        <a:ea typeface="+mn-ea"/>
        <a:cs typeface="+mn-cs"/>
      </a:defRPr>
    </a:lvl4pPr>
    <a:lvl5pPr marL="2194424" algn="l" defTabSz="1097212" rtl="0" eaLnBrk="1" latinLnBrk="0" hangingPunct="1">
      <a:defRPr sz="2118" kern="1200">
        <a:solidFill>
          <a:schemeClr val="tx1"/>
        </a:solidFill>
        <a:latin typeface="+mn-lt"/>
        <a:ea typeface="+mn-ea"/>
        <a:cs typeface="+mn-cs"/>
      </a:defRPr>
    </a:lvl5pPr>
    <a:lvl6pPr marL="2743031" algn="l" defTabSz="1097212" rtl="0" eaLnBrk="1" latinLnBrk="0" hangingPunct="1">
      <a:defRPr sz="2118" kern="1200">
        <a:solidFill>
          <a:schemeClr val="tx1"/>
        </a:solidFill>
        <a:latin typeface="+mn-lt"/>
        <a:ea typeface="+mn-ea"/>
        <a:cs typeface="+mn-cs"/>
      </a:defRPr>
    </a:lvl6pPr>
    <a:lvl7pPr marL="3291635" algn="l" defTabSz="1097212" rtl="0" eaLnBrk="1" latinLnBrk="0" hangingPunct="1">
      <a:defRPr sz="2118" kern="1200">
        <a:solidFill>
          <a:schemeClr val="tx1"/>
        </a:solidFill>
        <a:latin typeface="+mn-lt"/>
        <a:ea typeface="+mn-ea"/>
        <a:cs typeface="+mn-cs"/>
      </a:defRPr>
    </a:lvl7pPr>
    <a:lvl8pPr marL="3840241" algn="l" defTabSz="1097212" rtl="0" eaLnBrk="1" latinLnBrk="0" hangingPunct="1">
      <a:defRPr sz="2118" kern="1200">
        <a:solidFill>
          <a:schemeClr val="tx1"/>
        </a:solidFill>
        <a:latin typeface="+mn-lt"/>
        <a:ea typeface="+mn-ea"/>
        <a:cs typeface="+mn-cs"/>
      </a:defRPr>
    </a:lvl8pPr>
    <a:lvl9pPr marL="4388848" algn="l" defTabSz="1097212" rtl="0" eaLnBrk="1" latinLnBrk="0" hangingPunct="1">
      <a:defRPr sz="211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/>
  <p:cmAuthor id="3" name="Mary Feil-Jacobs" initials="MF" lastIdx="22" clrIdx="3"/>
  <p:cmAuthor id="4" name="Mitchell Derrey" initials="MD" lastIdx="28" clrIdx="4">
    <p:extLst>
      <p:ext uri="{19B8F6BF-5375-455C-9EA6-DF929625EA0E}">
        <p15:presenceInfo xmlns:p15="http://schemas.microsoft.com/office/powerpoint/2012/main" userId="S-1-5-21-383413107-1061881802-891584314-4851" providerId="AD"/>
      </p:ext>
    </p:extLst>
  </p:cmAuthor>
  <p:cmAuthor id="5" name="Mitchell Derrey" initials="MD [2]" lastIdx="1" clrIdx="5">
    <p:extLst>
      <p:ext uri="{19B8F6BF-5375-455C-9EA6-DF929625EA0E}">
        <p15:presenceInfo xmlns:p15="http://schemas.microsoft.com/office/powerpoint/2012/main" userId="S::mitchell@silverfoxprod.com::ba2ee660-27ce-40d7-8b8d-1c0a464223e1" providerId="AD"/>
      </p:ext>
    </p:extLst>
  </p:cmAuthor>
  <p:cmAuthor id="6" name="Alyssa Jones" initials="AJ" lastIdx="14" clrIdx="6">
    <p:extLst>
      <p:ext uri="{19B8F6BF-5375-455C-9EA6-DF929625EA0E}">
        <p15:presenceInfo xmlns:p15="http://schemas.microsoft.com/office/powerpoint/2012/main" userId="S::alyssa@silverfoxprod.com::503817f1-4975-4c1d-8322-aa1c0118f0e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A8F9"/>
    <a:srgbClr val="0018C6"/>
    <a:srgbClr val="000000"/>
    <a:srgbClr val="D232AA"/>
    <a:srgbClr val="282828"/>
    <a:srgbClr val="150454"/>
    <a:srgbClr val="2D93AA"/>
    <a:srgbClr val="00BBC9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14" autoAdjust="0"/>
    <p:restoredTop sz="73206" autoAdjust="0"/>
  </p:normalViewPr>
  <p:slideViewPr>
    <p:cSldViewPr snapToGrid="0">
      <p:cViewPr varScale="1">
        <p:scale>
          <a:sx n="67" d="100"/>
          <a:sy n="67" d="100"/>
        </p:scale>
        <p:origin x="2208" y="184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2880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AWS SKO Event 2021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BB702-E265-E34A-BDE0-A7FC310AB52F}" type="datetime8">
              <a:rPr lang="en-US" smtClean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4/24/21 12:20 AM</a:t>
            </a:fld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lvl="0"/>
            <a:r>
              <a:rPr lang="en-US" altLang="x-none" sz="700" dirty="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</a:lstStyle>
          <a:p>
            <a:r>
              <a:rPr lang="en-US" dirty="0"/>
              <a:t>AWS SKO Event 2021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1097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x-none" sz="700" dirty="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</a:lstStyle>
          <a:p>
            <a:fld id="{CA8E1BB1-B036-4140-B110-296DC0701D04}" type="datetime8">
              <a:rPr lang="en-US" smtClean="0"/>
              <a:pPr/>
              <a:t>4/24/21 12:20 AM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+mn-lt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indent="0" algn="l" defTabSz="1097212" rtl="0" eaLnBrk="1" latinLnBrk="0" hangingPunct="1">
      <a:lnSpc>
        <a:spcPct val="90000"/>
      </a:lnSpc>
      <a:spcAft>
        <a:spcPts val="400"/>
      </a:spcAft>
      <a:buFont typeface="Arial" panose="020B0604020202020204" pitchFamily="34" charset="0"/>
      <a:buNone/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255572" indent="-126991" algn="l" defTabSz="1097212" rtl="0" eaLnBrk="1" latinLnBrk="0" hangingPunct="1">
      <a:lnSpc>
        <a:spcPct val="90000"/>
      </a:lnSpc>
      <a:spcAft>
        <a:spcPts val="400"/>
      </a:spcAft>
      <a:buFont typeface="Arial" pitchFamily="34" charset="0"/>
      <a:buChar char="•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93675" indent="-138105" algn="l" defTabSz="1097212" rtl="0" eaLnBrk="1" latinLnBrk="0" hangingPunct="1">
      <a:lnSpc>
        <a:spcPct val="90000"/>
      </a:lnSpc>
      <a:spcAft>
        <a:spcPts val="400"/>
      </a:spcAft>
      <a:buFont typeface="Arial" pitchFamily="34" charset="0"/>
      <a:buChar char="•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79402" indent="-176201" algn="l" defTabSz="1097212" rtl="0" eaLnBrk="1" latinLnBrk="0" hangingPunct="1">
      <a:lnSpc>
        <a:spcPct val="90000"/>
      </a:lnSpc>
      <a:spcAft>
        <a:spcPts val="400"/>
      </a:spcAft>
      <a:buFont typeface="Arial" pitchFamily="34" charset="0"/>
      <a:buChar char="•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38142" indent="-138105" algn="l" defTabSz="1097212" rtl="0" eaLnBrk="1" latinLnBrk="0" hangingPunct="1">
      <a:lnSpc>
        <a:spcPct val="90000"/>
      </a:lnSpc>
      <a:spcAft>
        <a:spcPts val="400"/>
      </a:spcAft>
      <a:buFont typeface="Arial" pitchFamily="34" charset="0"/>
      <a:buChar char="•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743031" algn="l" defTabSz="1097212" rtl="0" eaLnBrk="1" latinLnBrk="0" hangingPunct="1">
      <a:defRPr sz="1412" kern="1200">
        <a:solidFill>
          <a:schemeClr val="tx1"/>
        </a:solidFill>
        <a:latin typeface="+mn-lt"/>
        <a:ea typeface="+mn-ea"/>
        <a:cs typeface="+mn-cs"/>
      </a:defRPr>
    </a:lvl6pPr>
    <a:lvl7pPr marL="3291635" algn="l" defTabSz="1097212" rtl="0" eaLnBrk="1" latinLnBrk="0" hangingPunct="1">
      <a:defRPr sz="1412" kern="1200">
        <a:solidFill>
          <a:schemeClr val="tx1"/>
        </a:solidFill>
        <a:latin typeface="+mn-lt"/>
        <a:ea typeface="+mn-ea"/>
        <a:cs typeface="+mn-cs"/>
      </a:defRPr>
    </a:lvl7pPr>
    <a:lvl8pPr marL="3840241" algn="l" defTabSz="1097212" rtl="0" eaLnBrk="1" latinLnBrk="0" hangingPunct="1">
      <a:defRPr sz="1412" kern="1200">
        <a:solidFill>
          <a:schemeClr val="tx1"/>
        </a:solidFill>
        <a:latin typeface="+mn-lt"/>
        <a:ea typeface="+mn-ea"/>
        <a:cs typeface="+mn-cs"/>
      </a:defRPr>
    </a:lvl8pPr>
    <a:lvl9pPr marL="4388848" algn="l" defTabSz="1097212" rtl="0" eaLnBrk="1" latinLnBrk="0" hangingPunct="1">
      <a:defRPr sz="141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henewstack.io/author/marybranscombe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AWS SKO Event 2021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Arial" panose="020B0604020202020204" pitchFamily="34" charset="0"/>
              <a:ea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785AE33-8762-CB48-8069-61FC714534F0}" type="datetime8">
              <a:rPr lang="en-US" smtClean="0"/>
              <a:t>4/24/21 12:20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037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aws.amazon.com</a:t>
            </a:r>
            <a:r>
              <a:rPr lang="en-US" dirty="0"/>
              <a:t>/blogs/big-data/amazon-emr-now-provides-up-to-30-lower-cost-and-up-to-15-improved-performance-for-spark-workloads-on-graviton2-based-instances/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aws.amazon.com</a:t>
            </a:r>
            <a:r>
              <a:rPr lang="en-US" dirty="0"/>
              <a:t>/</a:t>
            </a:r>
            <a:r>
              <a:rPr lang="en-US" dirty="0" err="1"/>
              <a:t>emr</a:t>
            </a:r>
            <a:r>
              <a:rPr lang="en-US" dirty="0"/>
              <a:t>/pricing/</a:t>
            </a:r>
            <a:endParaRPr lang="en-CN" dirty="0"/>
          </a:p>
          <a:p>
            <a:endParaRPr lang="en-CN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AWS SKO Event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  <a:endParaRPr lang="en-US" altLang="x-none" sz="700" dirty="0">
              <a:solidFill>
                <a:srgbClr val="282828"/>
              </a:solidFill>
              <a:latin typeface="Amazon Ember" charset="0"/>
              <a:ea typeface="Amazon Ember" charset="0"/>
              <a:cs typeface="Amazon Ember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4/24/21 12:20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815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aws.amazon.com</a:t>
            </a:r>
            <a:r>
              <a:rPr lang="en-US" dirty="0"/>
              <a:t>/blogs/big-data/amazon-emr-now-provides-up-to-30-lower-cost-and-up-to-15-improved-performance-for-spark-workloads-on-graviton2-based-instances/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aws.amazon.com</a:t>
            </a:r>
            <a:r>
              <a:rPr lang="en-US" dirty="0"/>
              <a:t>/</a:t>
            </a:r>
            <a:r>
              <a:rPr lang="en-US" dirty="0" err="1"/>
              <a:t>emr</a:t>
            </a:r>
            <a:r>
              <a:rPr lang="en-US" dirty="0"/>
              <a:t>/pricing/</a:t>
            </a:r>
            <a:endParaRPr lang="en-CN" dirty="0"/>
          </a:p>
          <a:p>
            <a:endParaRPr lang="en-CN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AWS SKO Event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  <a:endParaRPr lang="en-US" altLang="x-none" sz="700" dirty="0">
              <a:solidFill>
                <a:srgbClr val="282828"/>
              </a:solidFill>
              <a:latin typeface="Amazon Ember" charset="0"/>
              <a:ea typeface="Amazon Ember" charset="0"/>
              <a:cs typeface="Amazon Ember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4/24/21 12:20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608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AWS SKO Event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  <a:endParaRPr lang="en-US" altLang="x-none" sz="700" dirty="0">
              <a:solidFill>
                <a:srgbClr val="282828"/>
              </a:solidFill>
              <a:latin typeface="Amazon Ember" charset="0"/>
              <a:ea typeface="Amazon Ember" charset="0"/>
              <a:cs typeface="Amazon Ember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4/24/21 12:20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88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AWS SKO Event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  <a:endParaRPr lang="en-US" altLang="x-none" sz="700" dirty="0">
              <a:solidFill>
                <a:srgbClr val="282828"/>
              </a:solidFill>
              <a:latin typeface="Amazon Ember" charset="0"/>
              <a:ea typeface="Amazon Ember" charset="0"/>
              <a:cs typeface="Amazon Ember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4/24/21 12:20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928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www.honeycomb.io</a:t>
            </a:r>
            <a:r>
              <a:rPr lang="en-US" dirty="0"/>
              <a:t>/blog/observations-on-arm64-awss-amazon-ec2-m6g-instances</a:t>
            </a:r>
          </a:p>
          <a:p>
            <a:r>
              <a:rPr lang="en-US" dirty="0" err="1"/>
              <a:t>后面的模块什么架构</a:t>
            </a:r>
            <a:r>
              <a:rPr lang="zh-CN" altLang="en-US" dirty="0"/>
              <a:t>，为什么没有用</a:t>
            </a:r>
            <a:r>
              <a:rPr lang="en-US" altLang="zh-CN" dirty="0"/>
              <a:t>ARM</a:t>
            </a:r>
            <a:r>
              <a:rPr lang="zh-CN" altLang="en-US" dirty="0"/>
              <a:t>？</a:t>
            </a:r>
            <a:endParaRPr lang="en-US" altLang="zh-CN" dirty="0"/>
          </a:p>
          <a:p>
            <a:endParaRPr lang="en-CN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AWS SKO Event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  <a:endParaRPr lang="en-US" altLang="x-none" sz="700" dirty="0">
              <a:solidFill>
                <a:srgbClr val="282828"/>
              </a:solidFill>
              <a:latin typeface="Amazon Ember" charset="0"/>
              <a:ea typeface="Amazon Ember" charset="0"/>
              <a:cs typeface="Amazon Ember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4/24/21 12:20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667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Xfzot_YFo_k</a:t>
            </a:r>
            <a:endParaRPr lang="en-CN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AWS SKO Event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  <a:endParaRPr lang="en-US" altLang="x-none" sz="700" dirty="0">
              <a:solidFill>
                <a:srgbClr val="282828"/>
              </a:solidFill>
              <a:latin typeface="Amazon Ember" charset="0"/>
              <a:ea typeface="Amazon Ember" charset="0"/>
              <a:cs typeface="Amazon Ember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4/24/21 12:20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171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Xfzot_YFo_k</a:t>
            </a:r>
            <a:endParaRPr lang="en-CN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AWS SKO Event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  <a:endParaRPr lang="en-US" altLang="x-none" sz="700" dirty="0">
              <a:solidFill>
                <a:srgbClr val="282828"/>
              </a:solidFill>
              <a:latin typeface="Amazon Ember" charset="0"/>
              <a:ea typeface="Amazon Ember" charset="0"/>
              <a:cs typeface="Amazon Ember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4/24/21 12:20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022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aws.amazon.com</a:t>
            </a:r>
            <a:r>
              <a:rPr lang="en-US" dirty="0"/>
              <a:t>/blogs/big-data/amazon-emr-now-provides-up-to-30-lower-cost-and-up-to-15-improved-performance-for-spark-workloads-on-graviton2-based-instances/</a:t>
            </a:r>
            <a:endParaRPr lang="en-CN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AWS SKO Event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  <a:endParaRPr lang="en-US" altLang="x-none" sz="700" dirty="0">
              <a:solidFill>
                <a:srgbClr val="282828"/>
              </a:solidFill>
              <a:latin typeface="Amazon Ember" charset="0"/>
              <a:ea typeface="Amazon Ember" charset="0"/>
              <a:cs typeface="Amazon Ember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4/24/21 12:20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65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[1] Here are just a few more customer quotes regarding the M6g instances:</a:t>
            </a:r>
          </a:p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[2] Hotelbeds ran their own tests on M6g and found up to 43% better price-performance over M5.</a:t>
            </a:r>
          </a:p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[3] </a:t>
            </a:r>
            <a:r>
              <a:rPr lang="en-US" dirty="0" err="1"/>
              <a:t>Mobiuspace’s</a:t>
            </a:r>
            <a:r>
              <a:rPr lang="en-US" dirty="0"/>
              <a:t> containerized Java backend showed a 40% performance improvement AND a 20% lower price compared to M5.</a:t>
            </a:r>
          </a:p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[4] </a:t>
            </a:r>
            <a:r>
              <a:rPr lang="en-US" dirty="0" err="1"/>
              <a:t>Raygun</a:t>
            </a:r>
            <a:r>
              <a:rPr lang="en-US" dirty="0"/>
              <a:t> tested their .NET Core workloads on M6g and saw a 30% performance gain over comparable M5 instances.</a:t>
            </a:r>
          </a:p>
          <a:p>
            <a:endParaRPr lang="en-CN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AWS SKO Event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  <a:endParaRPr lang="en-US" altLang="x-none" sz="700" dirty="0">
              <a:solidFill>
                <a:srgbClr val="282828"/>
              </a:solidFill>
              <a:latin typeface="Amazon Ember" charset="0"/>
              <a:ea typeface="Amazon Ember" charset="0"/>
              <a:cs typeface="Amazon Ember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4/24/21 12:20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229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AWS SKO Event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  <a:endParaRPr lang="en-US" altLang="x-none" sz="700" dirty="0">
              <a:solidFill>
                <a:srgbClr val="282828"/>
              </a:solidFill>
              <a:latin typeface="Amazon Ember" charset="0"/>
              <a:ea typeface="Amazon Ember" charset="0"/>
              <a:cs typeface="Amazon Ember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4/24/21 12:20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396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en-US" baseline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Arial" panose="020B0604020202020204" pitchFamily="34" charset="0"/>
              <a:ea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01882E56-9BBC-5549-962E-8E06798B1869}" type="datetime8">
              <a:rPr lang="en-US" smtClean="0"/>
              <a:t>4/24/21 12:20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065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Arial" panose="020B0604020202020204" pitchFamily="34" charset="0"/>
              <a:ea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01882E56-9BBC-5549-962E-8E06798B1869}" type="datetime8">
              <a:rPr lang="en-US" smtClean="0"/>
              <a:t>4/24/21 12:20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608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1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100" dirty="0">
                <a:cs typeface="Amazon Ember" panose="020B0603020204020204" pitchFamily="34" charset="0"/>
              </a:rPr>
              <a:t>1/</a:t>
            </a:r>
            <a:r>
              <a:rPr lang="zh-CN" altLang="en-US" sz="1100" dirty="0">
                <a:cs typeface="Amazon Ember" panose="020B0603020204020204" pitchFamily="34" charset="0"/>
              </a:rPr>
              <a:t>当我们退后一步时，让我们把这一切作为我们提供的实例的选择。客户选择的一部分是满足您的特定工作负载需求。 我们通过对通用和可突发工作负载进行创新，并将专用实例（如 </a:t>
            </a:r>
            <a:r>
              <a:rPr lang="en-US" altLang="zh-CN" sz="1100" dirty="0">
                <a:cs typeface="Amazon Ember" panose="020B0603020204020204" pitchFamily="34" charset="0"/>
              </a:rPr>
              <a:t>z1d）</a:t>
            </a:r>
            <a:r>
              <a:rPr lang="zh-CN" altLang="en-US" sz="1100" dirty="0">
                <a:cs typeface="Amazon Ember" panose="020B0603020204020204" pitchFamily="34" charset="0"/>
              </a:rPr>
              <a:t>推向市场，实现设计自动化。
在过去的一年里，我们投资了新的功能，例如更快的处理器与英特尔合作，引入了新的实例来加速计算，现在增强了网络，以消除高性能工作负载的网络瓶颈。正如我们刚才讨论的，您还可以添加选项，如弹性图形或弹性推理，当然还有弹性块存储，以提供更高的性能和存储灵活性与实例存储。
</a:t>
            </a:r>
            <a:r>
              <a:rPr lang="en-US" altLang="zh-CN" sz="1100" dirty="0">
                <a:cs typeface="Amazon Ember" panose="020B0603020204020204" pitchFamily="34" charset="0"/>
              </a:rPr>
              <a:t>3/</a:t>
            </a:r>
            <a:r>
              <a:rPr lang="zh-CN" altLang="en-US" sz="1100" dirty="0">
                <a:cs typeface="Amazon Ember" panose="020B0603020204020204" pitchFamily="34" charset="0"/>
              </a:rPr>
              <a:t>由于这一切，我们今天有超过</a:t>
            </a:r>
            <a:r>
              <a:rPr lang="en-US" altLang="zh-CN" sz="1100" dirty="0">
                <a:cs typeface="Amazon Ember" panose="020B0603020204020204" pitchFamily="34" charset="0"/>
              </a:rPr>
              <a:t>270</a:t>
            </a:r>
            <a:r>
              <a:rPr lang="zh-CN" altLang="en-US" sz="1100" dirty="0">
                <a:cs typeface="Amazon Ember" panose="020B0603020204020204" pitchFamily="34" charset="0"/>
              </a:rPr>
              <a:t>个实例，是</a:t>
            </a:r>
            <a:r>
              <a:rPr lang="en-US" altLang="zh-CN" sz="1100" dirty="0">
                <a:cs typeface="Amazon Ember" panose="020B0603020204020204" pitchFamily="34" charset="0"/>
              </a:rPr>
              <a:t>2019</a:t>
            </a:r>
            <a:r>
              <a:rPr lang="zh-CN" altLang="en-US" sz="1100" dirty="0">
                <a:cs typeface="Amazon Ember" panose="020B0603020204020204" pitchFamily="34" charset="0"/>
              </a:rPr>
              <a:t>年实例数的</a:t>
            </a:r>
            <a:r>
              <a:rPr lang="en-US" altLang="zh-CN" sz="1100" dirty="0">
                <a:cs typeface="Amazon Ember" panose="020B0603020204020204" pitchFamily="34" charset="0"/>
              </a:rPr>
              <a:t>4</a:t>
            </a:r>
            <a:r>
              <a:rPr lang="zh-CN" altLang="en-US" sz="1100" dirty="0">
                <a:cs typeface="Amazon Ember" panose="020B0603020204020204" pitchFamily="34" charset="0"/>
              </a:rPr>
              <a:t>倍，比</a:t>
            </a:r>
            <a:r>
              <a:rPr lang="en-US" altLang="zh-CN" sz="1100" dirty="0">
                <a:cs typeface="Amazon Ember" panose="020B0603020204020204" pitchFamily="34" charset="0"/>
              </a:rPr>
              <a:t>2017</a:t>
            </a:r>
            <a:r>
              <a:rPr lang="zh-CN" altLang="en-US" sz="1100" dirty="0">
                <a:cs typeface="Amazon Ember" panose="020B0603020204020204" pitchFamily="34" charset="0"/>
              </a:rPr>
              <a:t>年多。 我们计划继续将新实例推向市场，例如更多的裸机实例，并且将具有几乎支持每个工作负载和业务需求的实例。</a:t>
            </a:r>
            <a:endParaRPr kumimoji="1" lang="zh-CN" altLang="en-US" dirty="0"/>
          </a:p>
          <a:p>
            <a:endParaRPr lang="en-CN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AWS SKO Event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  <a:endParaRPr lang="en-US" altLang="x-none" sz="700" dirty="0">
              <a:solidFill>
                <a:srgbClr val="282828"/>
              </a:solidFill>
              <a:latin typeface="Amazon Ember" charset="0"/>
              <a:ea typeface="Amazon Ember" charset="0"/>
              <a:cs typeface="Amazon Ember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4/24/21 12:20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29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0" dirty="0">
                <a:latin typeface="+mn-ea"/>
                <a:ea typeface="+mn-ea"/>
              </a:rPr>
              <a:t>In 2022, our partners will have shipped 200 billion chips around the globe. The first 100 billion took 27 years. The second 100 billion will take just five. </a:t>
            </a:r>
          </a:p>
          <a:p>
            <a:r>
              <a:rPr lang="en-US" sz="1000" b="0" dirty="0">
                <a:latin typeface="+mn-ea"/>
                <a:ea typeface="+mn-ea"/>
              </a:rPr>
              <a:t>Arm's ecosystem of more than 1000 partners comprise the world's largest technology ecosystem. </a:t>
            </a:r>
          </a:p>
          <a:p>
            <a:r>
              <a:rPr lang="en-US" sz="1000" b="0" dirty="0" err="1">
                <a:latin typeface="+mn-ea"/>
                <a:ea typeface="+mn-ea"/>
              </a:rPr>
              <a:t>时评文章</a:t>
            </a:r>
            <a:r>
              <a:rPr lang="zh-CN" altLang="en-US" sz="1000" b="0" dirty="0">
                <a:latin typeface="+mn-ea"/>
                <a:ea typeface="+mn-ea"/>
              </a:rPr>
              <a:t>：</a:t>
            </a:r>
            <a:r>
              <a:rPr lang="en-US" altLang="zh-CN" sz="1000" b="0" dirty="0">
                <a:latin typeface="+mn-ea"/>
                <a:ea typeface="+mn-ea"/>
              </a:rPr>
              <a:t>https://</a:t>
            </a:r>
            <a:r>
              <a:rPr lang="en-US" altLang="zh-CN" sz="1000" b="0" dirty="0" err="1">
                <a:latin typeface="+mn-ea"/>
                <a:ea typeface="+mn-ea"/>
              </a:rPr>
              <a:t>thenewstack.io</a:t>
            </a:r>
            <a:r>
              <a:rPr lang="en-US" altLang="zh-CN" sz="1000" b="0" dirty="0">
                <a:latin typeface="+mn-ea"/>
                <a:ea typeface="+mn-ea"/>
              </a:rPr>
              <a:t>/aws-graviton-marks-the-emergence-of-arm-for-cloud-native-workloads/</a:t>
            </a:r>
          </a:p>
          <a:p>
            <a:pPr marL="0" marR="0" lvl="0" indent="0" algn="l" defTabSz="109721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 b="0" dirty="0">
                <a:latin typeface="+mn-ea"/>
                <a:ea typeface="+mn-ea"/>
                <a:hlinkClick r:id="rId3" tooltip="Posts by Mary Branscombe"/>
              </a:rPr>
              <a:t>Mary Branscombe</a:t>
            </a:r>
            <a:r>
              <a:rPr lang="zh-CN" altLang="en-US" sz="1000" b="0" dirty="0">
                <a:latin typeface="+mn-ea"/>
                <a:ea typeface="+mn-ea"/>
              </a:rPr>
              <a:t> 这篇时评文章中的三个观点：</a:t>
            </a:r>
            <a:endParaRPr lang="en-US" altLang="zh-CN" sz="1000" b="0" dirty="0">
              <a:latin typeface="+mn-ea"/>
              <a:ea typeface="+mn-ea"/>
            </a:endParaRPr>
          </a:p>
          <a:p>
            <a:pPr marL="228600" marR="0" lvl="0" indent="-228600" algn="l" defTabSz="109721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 altLang="zh-CN" sz="1000" b="0" dirty="0">
                <a:latin typeface="+mn-ea"/>
                <a:ea typeface="+mn-ea"/>
              </a:rPr>
              <a:t>ARM</a:t>
            </a:r>
            <a:r>
              <a:rPr lang="zh-CN" altLang="en-US" sz="1000" b="0" dirty="0">
                <a:latin typeface="+mn-ea"/>
                <a:ea typeface="+mn-ea"/>
              </a:rPr>
              <a:t>是被集成，往往</a:t>
            </a:r>
            <a:r>
              <a:rPr lang="en-US" altLang="zh-CN" sz="1000" b="0" dirty="0">
                <a:latin typeface="+mn-ea"/>
                <a:ea typeface="+mn-ea"/>
              </a:rPr>
              <a:t>ARM</a:t>
            </a:r>
            <a:r>
              <a:rPr lang="zh-CN" altLang="en-US" sz="1000" b="0" dirty="0">
                <a:latin typeface="+mn-ea"/>
                <a:ea typeface="+mn-ea"/>
              </a:rPr>
              <a:t> </a:t>
            </a:r>
            <a:r>
              <a:rPr lang="en-US" altLang="zh-CN" sz="1000" b="0" dirty="0">
                <a:latin typeface="+mn-ea"/>
                <a:ea typeface="+mn-ea"/>
              </a:rPr>
              <a:t>core</a:t>
            </a:r>
            <a:r>
              <a:rPr lang="zh-CN" altLang="en-US" sz="1000" b="0" dirty="0">
                <a:latin typeface="+mn-ea"/>
                <a:ea typeface="+mn-ea"/>
              </a:rPr>
              <a:t>再加上</a:t>
            </a:r>
            <a:r>
              <a:rPr lang="en-US" altLang="zh-CN" sz="1000" b="0" dirty="0">
                <a:latin typeface="+mn-ea"/>
                <a:ea typeface="+mn-ea"/>
              </a:rPr>
              <a:t>GPU</a:t>
            </a:r>
            <a:r>
              <a:rPr lang="zh-CN" altLang="en-US" sz="1000" b="0" dirty="0">
                <a:latin typeface="+mn-ea"/>
                <a:ea typeface="+mn-ea"/>
              </a:rPr>
              <a:t>和其他加速器，</a:t>
            </a:r>
            <a:r>
              <a:rPr lang="en-US" altLang="zh-CN" sz="1000" b="0" dirty="0">
                <a:latin typeface="+mn-ea"/>
                <a:ea typeface="+mn-ea"/>
              </a:rPr>
              <a:t>AWS</a:t>
            </a:r>
            <a:r>
              <a:rPr lang="zh-CN" altLang="en-US" sz="1000" b="0" dirty="0">
                <a:latin typeface="+mn-ea"/>
                <a:ea typeface="+mn-ea"/>
              </a:rPr>
              <a:t> 或者其他人可以在上边自定义和集成很多其他能力，例如</a:t>
            </a:r>
            <a:r>
              <a:rPr lang="en-US" altLang="zh-CN" sz="1000" b="0" dirty="0" err="1">
                <a:latin typeface="+mn-ea"/>
                <a:ea typeface="+mn-ea"/>
              </a:rPr>
              <a:t>aws</a:t>
            </a:r>
            <a:r>
              <a:rPr lang="zh-CN" altLang="en-US" sz="1000" b="0" dirty="0">
                <a:latin typeface="+mn-ea"/>
                <a:ea typeface="+mn-ea"/>
              </a:rPr>
              <a:t> </a:t>
            </a:r>
            <a:r>
              <a:rPr lang="en-US" altLang="zh-CN" sz="1000" b="0" dirty="0">
                <a:latin typeface="+mn-ea"/>
                <a:ea typeface="+mn-ea"/>
              </a:rPr>
              <a:t>nitro</a:t>
            </a:r>
            <a:r>
              <a:rPr lang="zh-CN" altLang="en-US" sz="1000" b="0" dirty="0">
                <a:latin typeface="+mn-ea"/>
                <a:ea typeface="+mn-ea"/>
              </a:rPr>
              <a:t>相关；</a:t>
            </a:r>
            <a:endParaRPr lang="en-US" altLang="zh-CN" sz="1000" b="0" dirty="0">
              <a:latin typeface="+mn-ea"/>
              <a:ea typeface="+mn-ea"/>
            </a:endParaRPr>
          </a:p>
          <a:p>
            <a:pPr marL="228600" marR="0" lvl="0" indent="-228600" algn="l" defTabSz="109721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 sz="1000" b="0" dirty="0" err="1">
                <a:latin typeface="+mn-ea"/>
                <a:ea typeface="+mn-ea"/>
              </a:rPr>
              <a:t>更高的能效比和CPU密度</a:t>
            </a:r>
            <a:endParaRPr lang="en-US" sz="1000" b="0" dirty="0">
              <a:latin typeface="+mn-ea"/>
              <a:ea typeface="+mn-ea"/>
            </a:endParaRPr>
          </a:p>
          <a:p>
            <a:pPr marL="228600" marR="0" lvl="0" indent="-228600" algn="l" defTabSz="109721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 sz="1000" b="0" dirty="0" err="1">
                <a:latin typeface="+mn-ea"/>
                <a:ea typeface="+mn-ea"/>
              </a:rPr>
              <a:t>成熟度</a:t>
            </a:r>
            <a:r>
              <a:rPr lang="zh-CN" altLang="en-US" sz="1000" b="0" dirty="0">
                <a:latin typeface="+mn-ea"/>
                <a:ea typeface="+mn-ea"/>
              </a:rPr>
              <a:t>：</a:t>
            </a:r>
            <a:r>
              <a:rPr lang="en-US" altLang="zh-CN" sz="1000" b="0" dirty="0">
                <a:latin typeface="+mn-ea"/>
                <a:ea typeface="+mn-ea"/>
              </a:rPr>
              <a:t>apple</a:t>
            </a:r>
            <a:r>
              <a:rPr lang="zh-CN" altLang="en-US" sz="1000" b="0" dirty="0">
                <a:latin typeface="+mn-ea"/>
                <a:ea typeface="+mn-ea"/>
              </a:rPr>
              <a:t>也会迁移到</a:t>
            </a:r>
            <a:r>
              <a:rPr lang="en-US" altLang="zh-CN" sz="1000" b="0" dirty="0">
                <a:latin typeface="+mn-ea"/>
                <a:ea typeface="+mn-ea"/>
              </a:rPr>
              <a:t>ARM</a:t>
            </a:r>
          </a:p>
          <a:p>
            <a:pPr marL="228600" marR="0" lvl="0" indent="-228600" algn="l" defTabSz="109721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lang="en-US" b="1" dirty="0"/>
          </a:p>
          <a:p>
            <a:endParaRPr lang="en-CN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AWS SKO Event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  <a:endParaRPr lang="en-US" altLang="x-none" sz="700" dirty="0">
              <a:solidFill>
                <a:srgbClr val="282828"/>
              </a:solidFill>
              <a:latin typeface="Amazon Ember" charset="0"/>
              <a:ea typeface="Amazon Ember" charset="0"/>
              <a:cs typeface="Amazon Ember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4/24/21 12:20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552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[1] Amazon EC2 also has the broadest of choice of processors including a full range of Intel Xeon processors.</a:t>
            </a:r>
          </a:p>
          <a:p>
            <a:endParaRPr lang="en-US" dirty="0"/>
          </a:p>
          <a:p>
            <a:r>
              <a:rPr lang="en-US" dirty="0"/>
              <a:t>[2] We also leverage the EPYC processors from AMD, powerful but cost-effective options for x86-based workloads.</a:t>
            </a:r>
          </a:p>
          <a:p>
            <a:endParaRPr lang="en-US" dirty="0"/>
          </a:p>
          <a:p>
            <a:r>
              <a:rPr lang="en-US" dirty="0"/>
              <a:t>[3] Finally, we have our own custom-designed-and-built silicon, the AWS Graviton family of processors.</a:t>
            </a:r>
          </a:p>
          <a:p>
            <a:endParaRPr lang="en-US" dirty="0"/>
          </a:p>
          <a:p>
            <a:r>
              <a:rPr lang="en-US" dirty="0"/>
              <a:t>[4] Let’s dive a bit deeper into Graviton …</a:t>
            </a:r>
          </a:p>
          <a:p>
            <a:endParaRPr lang="en-CN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AWS SKO Event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  <a:endParaRPr lang="en-US" altLang="x-none" sz="700" dirty="0">
              <a:solidFill>
                <a:srgbClr val="282828"/>
              </a:solidFill>
              <a:latin typeface="Amazon Ember" charset="0"/>
              <a:ea typeface="Amazon Ember" charset="0"/>
              <a:cs typeface="Amazon Ember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4/24/21 12:20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041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AWS SKO Event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  <a:endParaRPr lang="en-US" altLang="x-none" sz="700" dirty="0">
              <a:solidFill>
                <a:srgbClr val="282828"/>
              </a:solidFill>
              <a:latin typeface="Amazon Ember" charset="0"/>
              <a:ea typeface="Amazon Ember" charset="0"/>
              <a:cs typeface="Amazon Ember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4/24/21 12:20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86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AWS SKO Event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  <a:endParaRPr lang="en-US" altLang="x-none" sz="700" dirty="0">
              <a:solidFill>
                <a:srgbClr val="282828"/>
              </a:solidFill>
              <a:latin typeface="Amazon Ember" charset="0"/>
              <a:ea typeface="Amazon Ember" charset="0"/>
              <a:cs typeface="Amazon Ember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4/24/21 12:20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799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aws.amazon.com</a:t>
            </a:r>
            <a:r>
              <a:rPr lang="en-US" dirty="0"/>
              <a:t>/</a:t>
            </a:r>
            <a:r>
              <a:rPr lang="en-US" dirty="0" err="1"/>
              <a:t>cn</a:t>
            </a:r>
            <a:r>
              <a:rPr lang="en-US" dirty="0"/>
              <a:t>/blogs/</a:t>
            </a:r>
            <a:r>
              <a:rPr lang="en-US" dirty="0" err="1"/>
              <a:t>aws</a:t>
            </a:r>
            <a:r>
              <a:rPr lang="en-US" dirty="0"/>
              <a:t>/new-amazon-rds-on-graviton2-processors/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aws.amazon.com</a:t>
            </a:r>
            <a:r>
              <a:rPr lang="en-US" dirty="0"/>
              <a:t>/</a:t>
            </a:r>
            <a:r>
              <a:rPr lang="en-US" dirty="0" err="1"/>
              <a:t>cn</a:t>
            </a:r>
            <a:r>
              <a:rPr lang="en-US" dirty="0"/>
              <a:t>/blogs/database/key-considerations-in-moving-to-graviton2-for-amazon-rds-and-amazon-aurora-databases/?nc1=</a:t>
            </a:r>
            <a:r>
              <a:rPr lang="en-US" dirty="0" err="1"/>
              <a:t>b_rp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aws.amazon.com</a:t>
            </a:r>
            <a:r>
              <a:rPr lang="en-US" dirty="0"/>
              <a:t>/</a:t>
            </a:r>
            <a:r>
              <a:rPr lang="en-US" dirty="0" err="1"/>
              <a:t>cn</a:t>
            </a:r>
            <a:r>
              <a:rPr lang="en-US" dirty="0"/>
              <a:t>/about-</a:t>
            </a:r>
            <a:r>
              <a:rPr lang="en-US" dirty="0" err="1"/>
              <a:t>aws</a:t>
            </a:r>
            <a:r>
              <a:rPr lang="en-US" dirty="0"/>
              <a:t>/</a:t>
            </a:r>
            <a:r>
              <a:rPr lang="en-US" dirty="0" err="1"/>
              <a:t>whats</a:t>
            </a:r>
            <a:r>
              <a:rPr lang="en-US" dirty="0"/>
              <a:t>-new/2021/03/achieve-up-to-35-percent-better-price-performance-with-amazon-aurora-using-new-graviton2-instances/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CN" dirty="0"/>
          </a:p>
          <a:p>
            <a:endParaRPr lang="en-CN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AWS SKO Event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  <a:endParaRPr lang="en-US" altLang="x-none" sz="700" dirty="0">
              <a:solidFill>
                <a:srgbClr val="282828"/>
              </a:solidFill>
              <a:latin typeface="Amazon Ember" charset="0"/>
              <a:ea typeface="Amazon Ember" charset="0"/>
              <a:cs typeface="Amazon Ember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4/24/21 12:20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317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alki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6BF84AE-A090-47BB-827B-623089D88EFB}"/>
              </a:ext>
            </a:extLst>
          </p:cNvPr>
          <p:cNvSpPr/>
          <p:nvPr userDrawn="1"/>
        </p:nvSpPr>
        <p:spPr bwMode="auto">
          <a:xfrm>
            <a:off x="323087" y="2493360"/>
            <a:ext cx="7529968" cy="323523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5142" tIns="172114" rIns="215142" bIns="17211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9696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82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Arial" panose="020B0604020202020204" pitchFamily="34" charset="0"/>
            </a:endParaRP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77E3AF4C-0B95-4CC2-9AEF-E7CFFF8A2F9F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14630400" cy="822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3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6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OneSpeak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13"/>
            <a:ext cx="14630400" cy="823637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597671E-0E52-49EB-9EDA-4A61696D2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323088" y="2512246"/>
            <a:ext cx="10462197" cy="1850571"/>
          </a:xfrm>
          <a:noFill/>
        </p:spPr>
        <p:txBody>
          <a:bodyPr lIns="182880" tIns="146304" rIns="182880" bIns="146304" anchor="t" anchorCtr="0"/>
          <a:lstStyle>
            <a:lvl1pPr>
              <a:defRPr sz="5400" spc="-11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6B07F55-9734-4F2D-AF1E-28F0D53899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323850" y="4534344"/>
            <a:ext cx="10458448" cy="1380744"/>
          </a:xfrm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lang="en-US" sz="2400" b="0" kern="1200" spc="0" baseline="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</a:lstStyle>
          <a:p>
            <a:pPr marL="0" marR="0" lvl="0" indent="0" algn="l" defTabSz="10972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Speaker Name</a:t>
            </a:r>
          </a:p>
          <a:p>
            <a:pPr marL="0" marR="0" lvl="0" indent="0" algn="l" defTabSz="10972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Job Title</a:t>
            </a:r>
          </a:p>
          <a:p>
            <a:pPr marL="0" marR="0" lvl="0" indent="0" algn="l" defTabSz="10972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Company/Org Name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76A594D-095C-4919-88A2-D3E868BF16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323087" y="1653550"/>
            <a:ext cx="10462197" cy="572464"/>
          </a:xfrm>
        </p:spPr>
        <p:txBody>
          <a:bodyPr vert="horz" wrap="square" lIns="182880" tIns="146304" rIns="182880" bIns="146304" rtlCol="0">
            <a:spAutoFit/>
          </a:bodyPr>
          <a:lstStyle>
            <a:lvl1pPr>
              <a:defRPr lang="en-US" sz="2000" spc="6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 err="1"/>
              <a:t>SessionID</a:t>
            </a:r>
            <a:endParaRPr lang="en-US" dirty="0"/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F4A5ED0B-2348-45FE-AA21-8C4C975D4C38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5553074" y="7761714"/>
            <a:ext cx="396240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x-none" sz="900" b="0" i="0" dirty="0">
                <a:solidFill>
                  <a:schemeClr val="tx1"/>
                </a:solidFill>
                <a:latin typeface="Amazon Ember" charset="0"/>
                <a:ea typeface="Amazon Ember" charset="0"/>
                <a:cs typeface="Amazon Ember" charset="0"/>
              </a:rPr>
              <a:t>© 202</a:t>
            </a:r>
            <a:r>
              <a:rPr lang="en-US" altLang="zh-CN" sz="900" b="0" i="0" dirty="0">
                <a:solidFill>
                  <a:schemeClr val="tx1"/>
                </a:solidFill>
                <a:latin typeface="Amazon Ember" charset="0"/>
                <a:ea typeface="Amazon Ember" charset="0"/>
                <a:cs typeface="Amazon Ember" charset="0"/>
              </a:rPr>
              <a:t>1</a:t>
            </a:r>
            <a:r>
              <a:rPr lang="en-US" altLang="x-none" sz="900" b="0" i="0" dirty="0">
                <a:solidFill>
                  <a:schemeClr val="tx1"/>
                </a:solidFill>
                <a:latin typeface="Amazon Ember" charset="0"/>
                <a:ea typeface="Amazon Ember" charset="0"/>
                <a:cs typeface="Amazon Ember" charset="0"/>
              </a:rPr>
              <a:t>, Amazon Web Services, Inc. or its affiliates. All rights reserved.</a:t>
            </a: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1" t="14138" r="20735" b="13323"/>
          <a:stretch/>
        </p:blipFill>
        <p:spPr>
          <a:xfrm>
            <a:off x="12388410" y="299980"/>
            <a:ext cx="1994809" cy="79418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62" y="7500235"/>
            <a:ext cx="3292072" cy="52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65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TwoSpeaker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18368" cy="82296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551F4F4-A141-48C0-A484-20045A0835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702184" y="3367883"/>
            <a:ext cx="6440317" cy="744461"/>
          </a:xfrm>
          <a:noFill/>
        </p:spPr>
        <p:txBody>
          <a:bodyPr lIns="182880" tIns="146304" rIns="182880" bIns="146304" anchor="t" anchorCtr="0"/>
          <a:lstStyle>
            <a:lvl1pPr>
              <a:defRPr sz="4400" spc="-11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4232BEA0-394D-C444-8D45-DF40D1CFC1BF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5553074" y="7761714"/>
            <a:ext cx="396240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x-none" sz="900" b="0" i="0" dirty="0">
                <a:solidFill>
                  <a:schemeClr val="tx1"/>
                </a:solidFill>
                <a:latin typeface="Amazon Ember" charset="0"/>
                <a:ea typeface="Amazon Ember" charset="0"/>
                <a:cs typeface="Amazon Ember" charset="0"/>
              </a:rPr>
              <a:t>© 202</a:t>
            </a:r>
            <a:r>
              <a:rPr lang="en-US" altLang="zh-CN" sz="900" b="0" i="0" dirty="0">
                <a:solidFill>
                  <a:schemeClr val="tx1"/>
                </a:solidFill>
                <a:latin typeface="Amazon Ember" charset="0"/>
                <a:ea typeface="Amazon Ember" charset="0"/>
                <a:cs typeface="Amazon Ember" charset="0"/>
              </a:rPr>
              <a:t>1</a:t>
            </a:r>
            <a:r>
              <a:rPr lang="en-US" altLang="x-none" sz="900" b="0" i="0" dirty="0">
                <a:solidFill>
                  <a:schemeClr val="tx1"/>
                </a:solidFill>
                <a:latin typeface="Amazon Ember" charset="0"/>
                <a:ea typeface="Amazon Ember" charset="0"/>
                <a:cs typeface="Amazon Ember" charset="0"/>
              </a:rPr>
              <a:t>, Amazon Web Services, Inc. or its affiliates. All rights reserved.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1" t="14138" r="20735" b="13323"/>
          <a:stretch/>
        </p:blipFill>
        <p:spPr>
          <a:xfrm>
            <a:off x="12388410" y="299980"/>
            <a:ext cx="1994809" cy="79418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62" y="7500235"/>
            <a:ext cx="3292072" cy="52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65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3" y="7537325"/>
            <a:ext cx="2944749" cy="46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7750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18368" cy="82296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A846FC-A4C1-C24F-8D50-E4AC1FAD5B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79" y="0"/>
            <a:ext cx="14619642" cy="8229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0ACC7F-A1B5-49B5-821A-D9FB8D49F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47413"/>
            <a:ext cx="13982827" cy="1079598"/>
          </a:xfrm>
        </p:spPr>
        <p:txBody>
          <a:bodyPr vert="horz" wrap="square" lIns="182880" tIns="146304" rIns="182880" bIns="146304" rtlCol="0" anchor="t">
            <a:noAutofit/>
          </a:bodyPr>
          <a:lstStyle>
            <a:lvl1pPr>
              <a:defRPr lang="en-US"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36A5EB2-5876-4EAF-8AE0-2E40E81862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3850" y="1427015"/>
            <a:ext cx="13982827" cy="2071336"/>
          </a:xfrm>
          <a:prstGeom prst="rect">
            <a:avLst/>
          </a:prstGeom>
        </p:spPr>
        <p:txBody>
          <a:bodyPr vert="horz" wrap="square" lIns="182880" tIns="146304" rIns="182880" bIns="146304" rtlCol="0"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1" t="14138" r="20735" b="13323"/>
          <a:stretch/>
        </p:blipFill>
        <p:spPr>
          <a:xfrm>
            <a:off x="12388410" y="299980"/>
            <a:ext cx="1994809" cy="79418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62" y="7500235"/>
            <a:ext cx="3292072" cy="52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339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ACC7F-A1B5-49B5-821A-D9FB8D49F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47413"/>
            <a:ext cx="13982827" cy="1079598"/>
          </a:xfrm>
        </p:spPr>
        <p:txBody>
          <a:bodyPr vert="horz" wrap="square" lIns="182880" tIns="146304" rIns="182880" bIns="146304" rtlCol="0" anchor="t">
            <a:noAutofit/>
          </a:bodyPr>
          <a:lstStyle>
            <a:lvl1pPr>
              <a:defRPr lang="en-US" sz="400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36A5EB2-5876-4EAF-8AE0-2E40E81862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3850" y="1427015"/>
            <a:ext cx="13982827" cy="2071336"/>
          </a:xfrm>
          <a:prstGeom prst="rect">
            <a:avLst/>
          </a:prstGeom>
        </p:spPr>
        <p:txBody>
          <a:bodyPr vert="horz" wrap="square" lIns="182880" tIns="146304" rIns="182880" bIns="146304" rtlCol="0">
            <a:spAutoFit/>
          </a:bodyPr>
          <a:lstStyle>
            <a:lvl1pPr>
              <a:defRPr sz="2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ED49D92-8ABD-A94A-ABA2-164B8F1986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53976" y="347408"/>
            <a:ext cx="1852701" cy="56699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3" y="7537325"/>
            <a:ext cx="2944749" cy="46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1400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_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347413"/>
            <a:ext cx="13986246" cy="1079598"/>
          </a:xfrm>
        </p:spPr>
        <p:txBody>
          <a:bodyPr vert="horz" wrap="square" lIns="182880" tIns="146304" rIns="182880" bIns="146304" rtlCol="0" anchor="t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1427011"/>
            <a:ext cx="6858000" cy="2708434"/>
          </a:xfrm>
        </p:spPr>
        <p:txBody>
          <a:bodyPr vert="horz" wrap="square" lIns="182880" tIns="146304" rIns="182880" bIns="146304" rtlCol="0">
            <a:spAutoFit/>
          </a:bodyPr>
          <a:lstStyle>
            <a:lvl1pPr marL="457200" indent="-457200">
              <a:buFont typeface="Arial" panose="020B0604020202020204" pitchFamily="34" charset="0"/>
              <a:buChar char="•"/>
              <a:defRPr lang="en-US" dirty="0"/>
            </a:lvl1pPr>
            <a:lvl2pPr marL="746288" indent="-342900">
              <a:buFont typeface="Arial" panose="020B0604020202020204" pitchFamily="34" charset="0"/>
              <a:buChar char="•"/>
              <a:defRPr lang="en-US" dirty="0"/>
            </a:lvl2pPr>
            <a:lvl3pPr marL="1015213" indent="-342900">
              <a:buFont typeface="Arial" panose="020B0604020202020204" pitchFamily="34" charset="0"/>
              <a:buChar char="•"/>
              <a:defRPr lang="en-US" dirty="0"/>
            </a:lvl3pPr>
            <a:lvl4pPr marL="1284138" indent="-342900">
              <a:buFont typeface="Arial" panose="020B0604020202020204" pitchFamily="34" charset="0"/>
              <a:buChar char="•"/>
              <a:defRPr lang="en-US" dirty="0"/>
            </a:lvl4pPr>
            <a:lvl5pPr marL="1553063" indent="-342900">
              <a:buFont typeface="Arial" panose="020B0604020202020204" pitchFamily="34" charset="0"/>
              <a:buChar char="•"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7452096" y="1427011"/>
            <a:ext cx="6858000" cy="2708434"/>
          </a:xfrm>
        </p:spPr>
        <p:txBody>
          <a:bodyPr vert="horz" wrap="square" lIns="182880" tIns="146304" rIns="182880" bIns="146304" rtlCol="0">
            <a:spAutoFit/>
          </a:bodyPr>
          <a:lstStyle>
            <a:lvl1pPr marL="457200" indent="-457200">
              <a:buFont typeface="Arial" panose="020B0604020202020204" pitchFamily="34" charset="0"/>
              <a:buChar char="•"/>
              <a:defRPr lang="en-US" dirty="0"/>
            </a:lvl1pPr>
            <a:lvl2pPr marL="746288" indent="-342900">
              <a:buFont typeface="Arial" panose="020B0604020202020204" pitchFamily="34" charset="0"/>
              <a:buChar char="•"/>
              <a:defRPr lang="en-US" dirty="0"/>
            </a:lvl2pPr>
            <a:lvl3pPr marL="1015213" indent="-342900">
              <a:buFont typeface="Arial" panose="020B0604020202020204" pitchFamily="34" charset="0"/>
              <a:buChar char="•"/>
              <a:defRPr lang="en-US" dirty="0"/>
            </a:lvl3pPr>
            <a:lvl4pPr marL="1284138" indent="-342900">
              <a:buFont typeface="Arial" panose="020B0604020202020204" pitchFamily="34" charset="0"/>
              <a:buChar char="•"/>
              <a:defRPr lang="en-US" dirty="0"/>
            </a:lvl4pPr>
            <a:lvl5pPr marL="1553063" indent="-342900">
              <a:buFont typeface="Arial" panose="020B0604020202020204" pitchFamily="34" charset="0"/>
              <a:buChar char="•"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3" y="7537325"/>
            <a:ext cx="2944749" cy="46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1005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_Yo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4630400" cy="8236373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AAD6B90-3239-487B-90E2-DA3FBBFC9D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323850" y="4235192"/>
            <a:ext cx="6130439" cy="1665514"/>
          </a:xfrm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lang="en-US" sz="2800" b="0" kern="1200" spc="0" baseline="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</a:lstStyle>
          <a:p>
            <a:pPr marL="0" marR="0" lvl="0" indent="0" algn="l" defTabSz="10972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Speaker Name</a:t>
            </a:r>
          </a:p>
          <a:p>
            <a:pPr marL="0" marR="0" lvl="0" indent="0" algn="l" defTabSz="10972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Contact information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8B4B94-EB11-421A-9F05-9547D4AD928A}"/>
              </a:ext>
            </a:extLst>
          </p:cNvPr>
          <p:cNvSpPr txBox="1"/>
          <p:nvPr userDrawn="1"/>
        </p:nvSpPr>
        <p:spPr bwMode="white">
          <a:xfrm>
            <a:off x="323086" y="2209619"/>
            <a:ext cx="11975593" cy="1905181"/>
          </a:xfrm>
          <a:prstGeom prst="rect">
            <a:avLst/>
          </a:prstGeom>
          <a:noFill/>
        </p:spPr>
        <p:txBody>
          <a:bodyPr vert="horz" wrap="square" lIns="182880" tIns="91440" rIns="146304" bIns="91440" rtlCol="0" anchor="t" anchorCtr="0">
            <a:noAutofit/>
          </a:bodyPr>
          <a:lstStyle>
            <a:lvl1pPr defTabSz="1097278">
              <a:lnSpc>
                <a:spcPct val="90000"/>
              </a:lnSpc>
              <a:spcBef>
                <a:spcPct val="0"/>
              </a:spcBef>
              <a:buNone/>
              <a:defRPr lang="en-US" sz="6600" b="0" cap="none" spc="-118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defRPr>
            </a:lvl1pPr>
          </a:lstStyle>
          <a:p>
            <a:pPr lvl="0"/>
            <a:r>
              <a:rPr lang="en-US" sz="11500" dirty="0">
                <a:solidFill>
                  <a:schemeClr val="tx1"/>
                </a:solidFill>
              </a:rPr>
              <a:t>Thank you!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181213-B745-9440-81BB-0A33B79F81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7" t="13620" r="23701" b="18252"/>
          <a:stretch/>
        </p:blipFill>
        <p:spPr>
          <a:xfrm>
            <a:off x="12397315" y="104695"/>
            <a:ext cx="2073045" cy="8097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62" y="7500235"/>
            <a:ext cx="3292072" cy="52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34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088" y="347413"/>
            <a:ext cx="13987008" cy="1079598"/>
          </a:xfrm>
          <a:prstGeom prst="rect">
            <a:avLst/>
          </a:prstGeom>
        </p:spPr>
        <p:txBody>
          <a:bodyPr vert="horz" wrap="square" lIns="182880" tIns="146304" rIns="182880" bIns="146304" rtlCol="0" anchor="t">
            <a:no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23089" y="1427015"/>
            <a:ext cx="13984225" cy="2209836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844DB65-7BC5-46FD-90A0-CE01B3D0D3C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34001" y="7871630"/>
            <a:ext cx="396240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x-none" sz="900" b="0" i="0" dirty="0">
                <a:solidFill>
                  <a:schemeClr val="tx2"/>
                </a:solidFill>
                <a:latin typeface="Amazon Ember" charset="0"/>
                <a:ea typeface="Amazon Ember" charset="0"/>
                <a:cs typeface="Amazon Ember" charset="0"/>
              </a:rPr>
              <a:t>© 20</a:t>
            </a:r>
            <a:r>
              <a:rPr lang="en-US" altLang="zh-CN" sz="900" b="0" i="0" dirty="0">
                <a:solidFill>
                  <a:schemeClr val="tx2"/>
                </a:solidFill>
                <a:latin typeface="Amazon Ember" charset="0"/>
                <a:ea typeface="Amazon Ember" charset="0"/>
                <a:cs typeface="Amazon Ember" charset="0"/>
              </a:rPr>
              <a:t>21</a:t>
            </a:r>
            <a:r>
              <a:rPr lang="en-US" altLang="x-none" sz="900" b="0" i="0" dirty="0">
                <a:solidFill>
                  <a:schemeClr val="tx2"/>
                </a:solidFill>
                <a:latin typeface="Amazon Ember" charset="0"/>
                <a:ea typeface="Amazon Ember" charset="0"/>
                <a:cs typeface="Amazon Ember" charset="0"/>
              </a:rPr>
              <a:t>, Amazon Web Services, Inc. or its affiliates. All rights reserved.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1F02867-F6F0-3D49-8D1C-35EF70EB424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2993772" y="7598145"/>
            <a:ext cx="1346200" cy="41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266" r:id="rId2"/>
    <p:sldLayoutId id="2147484360" r:id="rId3"/>
    <p:sldLayoutId id="2147484337" r:id="rId4"/>
    <p:sldLayoutId id="2147484442" r:id="rId5"/>
    <p:sldLayoutId id="2147484372" r:id="rId6"/>
    <p:sldLayoutId id="2147484441" r:id="rId7"/>
    <p:sldLayoutId id="2147484373" r:id="rId8"/>
  </p:sldLayoutIdLst>
  <p:transition>
    <p:fade/>
  </p:transition>
  <p:hf sldNum="0" hdr="0" ftr="0" dt="0"/>
  <p:txStyles>
    <p:titleStyle>
      <a:lvl1pPr algn="l" defTabSz="1097278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0" baseline="0" dirty="0">
          <a:ln w="3175">
            <a:noFill/>
          </a:ln>
          <a:solidFill>
            <a:schemeClr val="tx2"/>
          </a:solidFill>
          <a:effectLst/>
          <a:latin typeface="Amazon Ember Light" panose="020B0403020204020204" pitchFamily="34" charset="0"/>
          <a:ea typeface="Amazon Ember Light" panose="020B0403020204020204" pitchFamily="34" charset="0"/>
          <a:cs typeface="Amazon Ember Light" panose="020B0403020204020204" pitchFamily="34" charset="0"/>
        </a:defRPr>
      </a:lvl1pPr>
    </p:titleStyle>
    <p:bodyStyle>
      <a:lvl1pPr marL="0" marR="0" indent="0" algn="l" defTabSz="109727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None/>
        <a:tabLst/>
        <a:defRPr sz="3200" b="0" kern="1200" spc="0" baseline="0">
          <a:solidFill>
            <a:schemeClr val="tx2"/>
          </a:solidFill>
          <a:latin typeface="Amazon Ember" panose="020B0603020204020204" pitchFamily="34" charset="0"/>
          <a:ea typeface="Amazon Ember" panose="020B0603020204020204" pitchFamily="34" charset="0"/>
          <a:cs typeface="Amazon Ember" panose="020B0603020204020204" pitchFamily="34" charset="0"/>
        </a:defRPr>
      </a:lvl1pPr>
      <a:lvl2pPr marL="403388" marR="0" indent="0" algn="l" defTabSz="1097278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Pct val="90000"/>
        <a:buFont typeface="Arial" pitchFamily="34" charset="0"/>
        <a:buNone/>
        <a:tabLst/>
        <a:defRPr sz="2400" kern="1200" spc="0" baseline="0">
          <a:solidFill>
            <a:schemeClr val="tx2"/>
          </a:solidFill>
          <a:latin typeface="Amazon Ember" panose="020B0603020204020204" pitchFamily="34" charset="0"/>
          <a:ea typeface="Amazon Ember" panose="020B0603020204020204" pitchFamily="34" charset="0"/>
          <a:cs typeface="Amazon Ember" panose="020B0603020204020204" pitchFamily="34" charset="0"/>
        </a:defRPr>
      </a:lvl2pPr>
      <a:lvl3pPr marL="672313" marR="0" indent="0" algn="l" defTabSz="1097278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Pct val="90000"/>
        <a:buFont typeface="Arial" pitchFamily="34" charset="0"/>
        <a:buNone/>
        <a:tabLst/>
        <a:defRPr sz="2400" kern="1200" spc="0" baseline="0">
          <a:solidFill>
            <a:schemeClr val="tx2"/>
          </a:solidFill>
          <a:latin typeface="Amazon Ember" panose="020B0603020204020204" pitchFamily="34" charset="0"/>
          <a:ea typeface="Amazon Ember" panose="020B0603020204020204" pitchFamily="34" charset="0"/>
          <a:cs typeface="Amazon Ember" panose="020B0603020204020204" pitchFamily="34" charset="0"/>
        </a:defRPr>
      </a:lvl3pPr>
      <a:lvl4pPr marL="941238" marR="0" indent="0" algn="l" defTabSz="1097278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Pct val="90000"/>
        <a:buFont typeface="Arial" pitchFamily="34" charset="0"/>
        <a:buNone/>
        <a:tabLst/>
        <a:defRPr sz="2000" kern="1200" spc="0" baseline="0">
          <a:solidFill>
            <a:schemeClr val="tx2"/>
          </a:solidFill>
          <a:latin typeface="Amazon Ember" panose="020B0603020204020204" pitchFamily="34" charset="0"/>
          <a:ea typeface="Amazon Ember" panose="020B0603020204020204" pitchFamily="34" charset="0"/>
          <a:cs typeface="Amazon Ember" panose="020B0603020204020204" pitchFamily="34" charset="0"/>
        </a:defRPr>
      </a:lvl4pPr>
      <a:lvl5pPr marL="1210163" marR="0" indent="0" algn="l" defTabSz="1097278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Pct val="90000"/>
        <a:buFont typeface="Arial" pitchFamily="34" charset="0"/>
        <a:buNone/>
        <a:tabLst/>
        <a:defRPr sz="2000" kern="1200" spc="0" baseline="0">
          <a:solidFill>
            <a:schemeClr val="tx2"/>
          </a:solidFill>
          <a:latin typeface="Amazon Ember" panose="020B0603020204020204" pitchFamily="34" charset="0"/>
          <a:ea typeface="Amazon Ember" panose="020B0603020204020204" pitchFamily="34" charset="0"/>
          <a:cs typeface="Amazon Ember" panose="020B0603020204020204" pitchFamily="34" charset="0"/>
        </a:defRPr>
      </a:lvl5pPr>
      <a:lvl6pPr marL="3017513" indent="-274320" algn="l" defTabSz="1097278" rtl="0" eaLnBrk="1" latinLnBrk="0" hangingPunct="1">
        <a:spcBef>
          <a:spcPct val="20000"/>
        </a:spcBef>
        <a:buFont typeface="Arial" pitchFamily="34" charset="0"/>
        <a:buChar char="•"/>
        <a:defRPr sz="2353" kern="1200">
          <a:solidFill>
            <a:schemeClr val="tx1"/>
          </a:solidFill>
          <a:latin typeface="+mn-lt"/>
          <a:ea typeface="+mn-ea"/>
          <a:cs typeface="+mn-cs"/>
        </a:defRPr>
      </a:lvl6pPr>
      <a:lvl7pPr marL="3566153" indent="-274320" algn="l" defTabSz="1097278" rtl="0" eaLnBrk="1" latinLnBrk="0" hangingPunct="1">
        <a:spcBef>
          <a:spcPct val="20000"/>
        </a:spcBef>
        <a:buFont typeface="Arial" pitchFamily="34" charset="0"/>
        <a:buChar char="•"/>
        <a:defRPr sz="2353" kern="1200">
          <a:solidFill>
            <a:schemeClr val="tx1"/>
          </a:solidFill>
          <a:latin typeface="+mn-lt"/>
          <a:ea typeface="+mn-ea"/>
          <a:cs typeface="+mn-cs"/>
        </a:defRPr>
      </a:lvl7pPr>
      <a:lvl8pPr marL="4114792" indent="-274320" algn="l" defTabSz="1097278" rtl="0" eaLnBrk="1" latinLnBrk="0" hangingPunct="1">
        <a:spcBef>
          <a:spcPct val="20000"/>
        </a:spcBef>
        <a:buFont typeface="Arial" pitchFamily="34" charset="0"/>
        <a:buChar char="•"/>
        <a:defRPr sz="2353" kern="1200">
          <a:solidFill>
            <a:schemeClr val="tx1"/>
          </a:solidFill>
          <a:latin typeface="+mn-lt"/>
          <a:ea typeface="+mn-ea"/>
          <a:cs typeface="+mn-cs"/>
        </a:defRPr>
      </a:lvl8pPr>
      <a:lvl9pPr marL="4663432" indent="-274320" algn="l" defTabSz="1097278" rtl="0" eaLnBrk="1" latinLnBrk="0" hangingPunct="1">
        <a:spcBef>
          <a:spcPct val="20000"/>
        </a:spcBef>
        <a:buFont typeface="Arial" pitchFamily="34" charset="0"/>
        <a:buChar char="•"/>
        <a:defRPr sz="23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78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548639" algn="l" defTabSz="1097278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2pPr>
      <a:lvl3pPr marL="1097278" algn="l" defTabSz="1097278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3pPr>
      <a:lvl4pPr marL="1645917" algn="l" defTabSz="1097278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4pPr>
      <a:lvl5pPr marL="2194555" algn="l" defTabSz="1097278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5pPr>
      <a:lvl6pPr marL="2743195" algn="l" defTabSz="1097278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6pPr>
      <a:lvl7pPr marL="3291833" algn="l" defTabSz="1097278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7pPr>
      <a:lvl8pPr marL="3840472" algn="l" defTabSz="1097278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8pPr>
      <a:lvl9pPr marL="4389112" algn="l" defTabSz="1097278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0" userDrawn="1">
          <p15:clr>
            <a:srgbClr val="5ACBF0"/>
          </p15:clr>
        </p15:guide>
        <p15:guide id="2" pos="204" userDrawn="1">
          <p15:clr>
            <a:srgbClr val="5ACBF0"/>
          </p15:clr>
        </p15:guide>
        <p15:guide id="3" pos="881" userDrawn="1">
          <p15:clr>
            <a:srgbClr val="5ACBF0"/>
          </p15:clr>
        </p15:guide>
        <p15:guide id="4" pos="1559" userDrawn="1">
          <p15:clr>
            <a:srgbClr val="5ACBF0"/>
          </p15:clr>
        </p15:guide>
        <p15:guide id="5" pos="2236" userDrawn="1">
          <p15:clr>
            <a:srgbClr val="5ACBF0"/>
          </p15:clr>
        </p15:guide>
        <p15:guide id="6" pos="2914" userDrawn="1">
          <p15:clr>
            <a:srgbClr val="5ACBF0"/>
          </p15:clr>
        </p15:guide>
        <p15:guide id="7" pos="3592" userDrawn="1">
          <p15:clr>
            <a:srgbClr val="5ACBF0"/>
          </p15:clr>
        </p15:guide>
        <p15:guide id="8" pos="4269" userDrawn="1">
          <p15:clr>
            <a:srgbClr val="5ACBF0"/>
          </p15:clr>
        </p15:guide>
        <p15:guide id="9" pos="4944" userDrawn="1">
          <p15:clr>
            <a:srgbClr val="5ACBF0"/>
          </p15:clr>
        </p15:guide>
        <p15:guide id="10" pos="5624" userDrawn="1">
          <p15:clr>
            <a:srgbClr val="5ACBF0"/>
          </p15:clr>
        </p15:guide>
        <p15:guide id="11" pos="6302" userDrawn="1">
          <p15:clr>
            <a:srgbClr val="5ACBF0"/>
          </p15:clr>
        </p15:guide>
        <p15:guide id="12" pos="6980" userDrawn="1">
          <p15:clr>
            <a:srgbClr val="5ACBF0"/>
          </p15:clr>
        </p15:guide>
        <p15:guide id="13" pos="7657" userDrawn="1">
          <p15:clr>
            <a:srgbClr val="5ACBF0"/>
          </p15:clr>
        </p15:guide>
        <p15:guide id="14" pos="8335" userDrawn="1">
          <p15:clr>
            <a:srgbClr val="5ACBF0"/>
          </p15:clr>
        </p15:guide>
        <p15:guide id="15" pos="9012" userDrawn="1">
          <p15:clr>
            <a:srgbClr val="5ACBF0"/>
          </p15:clr>
        </p15:guide>
        <p15:guide id="16" pos="339" userDrawn="1">
          <p15:clr>
            <a:srgbClr val="C35EA4"/>
          </p15:clr>
        </p15:guide>
        <p15:guide id="17" pos="8877" userDrawn="1">
          <p15:clr>
            <a:srgbClr val="C35EA4"/>
          </p15:clr>
        </p15:guide>
        <p15:guide id="18" orient="horz" pos="912" userDrawn="1">
          <p15:clr>
            <a:srgbClr val="5ACBF0"/>
          </p15:clr>
        </p15:guide>
        <p15:guide id="19" orient="horz" pos="1575" userDrawn="1">
          <p15:clr>
            <a:srgbClr val="5ACBF0"/>
          </p15:clr>
        </p15:guide>
        <p15:guide id="20" orient="horz" pos="2253" userDrawn="1">
          <p15:clr>
            <a:srgbClr val="5ACBF0"/>
          </p15:clr>
        </p15:guide>
        <p15:guide id="21" orient="horz" pos="2931" userDrawn="1">
          <p15:clr>
            <a:srgbClr val="5ACBF0"/>
          </p15:clr>
        </p15:guide>
        <p15:guide id="22" orient="horz" pos="3609" userDrawn="1">
          <p15:clr>
            <a:srgbClr val="5ACBF0"/>
          </p15:clr>
        </p15:guide>
        <p15:guide id="23" orient="horz" pos="4286" userDrawn="1">
          <p15:clr>
            <a:srgbClr val="5ACBF0"/>
          </p15:clr>
        </p15:guide>
        <p15:guide id="24" orient="horz" pos="4964" userDrawn="1">
          <p15:clr>
            <a:srgbClr val="5ACBF0"/>
          </p15:clr>
        </p15:guide>
        <p15:guide id="25" orient="horz" pos="355" userDrawn="1">
          <p15:clr>
            <a:srgbClr val="C35EA4"/>
          </p15:clr>
        </p15:guide>
        <p15:guide id="26" orient="horz" pos="4829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image" Target="../media/image44.svg"/><Relationship Id="rId26" Type="http://schemas.openxmlformats.org/officeDocument/2006/relationships/image" Target="../media/image52.png"/><Relationship Id="rId21" Type="http://schemas.openxmlformats.org/officeDocument/2006/relationships/image" Target="../media/image47.png"/><Relationship Id="rId34" Type="http://schemas.openxmlformats.org/officeDocument/2006/relationships/image" Target="../media/image60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3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2.svg"/><Relationship Id="rId20" Type="http://schemas.openxmlformats.org/officeDocument/2006/relationships/image" Target="../media/image46.sv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32" Type="http://schemas.openxmlformats.org/officeDocument/2006/relationships/image" Target="../media/image58.svg"/><Relationship Id="rId37" Type="http://schemas.openxmlformats.org/officeDocument/2006/relationships/image" Target="../media/image63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36" Type="http://schemas.openxmlformats.org/officeDocument/2006/relationships/image" Target="../media/image62.svg"/><Relationship Id="rId10" Type="http://schemas.openxmlformats.org/officeDocument/2006/relationships/image" Target="../media/image36.svg"/><Relationship Id="rId19" Type="http://schemas.openxmlformats.org/officeDocument/2006/relationships/image" Target="../media/image45.png"/><Relationship Id="rId31" Type="http://schemas.openxmlformats.org/officeDocument/2006/relationships/image" Target="../media/image57.pn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Relationship Id="rId22" Type="http://schemas.openxmlformats.org/officeDocument/2006/relationships/image" Target="../media/image48.tiff"/><Relationship Id="rId27" Type="http://schemas.openxmlformats.org/officeDocument/2006/relationships/image" Target="../media/image53.png"/><Relationship Id="rId30" Type="http://schemas.openxmlformats.org/officeDocument/2006/relationships/image" Target="../media/image56.svg"/><Relationship Id="rId35" Type="http://schemas.openxmlformats.org/officeDocument/2006/relationships/image" Target="../media/image61.png"/><Relationship Id="rId8" Type="http://schemas.openxmlformats.org/officeDocument/2006/relationships/image" Target="../media/image34.svg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4227D-110D-6A43-9DCE-980AB011C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Note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844E7-6662-4C45-9AB4-087FE3402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27015"/>
            <a:ext cx="13982827" cy="1631216"/>
          </a:xfrm>
        </p:spPr>
        <p:txBody>
          <a:bodyPr/>
          <a:lstStyle/>
          <a:p>
            <a:r>
              <a:rPr lang="en-CN" dirty="0"/>
              <a:t>Duration: 40 minutes</a:t>
            </a:r>
          </a:p>
          <a:p>
            <a:r>
              <a:rPr lang="en-CN" dirty="0"/>
              <a:t>Q&amp;A: 5 minutes</a:t>
            </a:r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42384911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388796-B3D7-2F4E-B0C6-ED39104B5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83898"/>
            <a:ext cx="13510260" cy="993392"/>
          </a:xfrm>
        </p:spPr>
        <p:txBody>
          <a:bodyPr/>
          <a:lstStyle/>
          <a:p>
            <a:r>
              <a:rPr lang="en-US" dirty="0" err="1">
                <a:latin typeface="+mj-lt"/>
              </a:rPr>
              <a:t>第一代基于</a:t>
            </a:r>
            <a:r>
              <a:rPr lang="en-US" dirty="0">
                <a:latin typeface="+mj-lt"/>
              </a:rPr>
              <a:t> Amazon </a:t>
            </a:r>
            <a:r>
              <a:rPr lang="en-US" dirty="0">
                <a:solidFill>
                  <a:srgbClr val="FFFFFF"/>
                </a:solidFill>
                <a:latin typeface="+mj-lt"/>
              </a:rPr>
              <a:t>Graviton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处理器的实例</a:t>
            </a:r>
            <a:endParaRPr lang="en-US" dirty="0">
              <a:latin typeface="+mj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925476-FBC9-5B43-9EC4-7A08C503FFED}"/>
              </a:ext>
            </a:extLst>
          </p:cNvPr>
          <p:cNvSpPr txBox="1">
            <a:spLocks/>
          </p:cNvSpPr>
          <p:nvPr/>
        </p:nvSpPr>
        <p:spPr>
          <a:xfrm>
            <a:off x="555624" y="2086882"/>
            <a:ext cx="13519150" cy="683264"/>
          </a:xfrm>
          <a:prstGeom prst="rect">
            <a:avLst/>
          </a:prstGeom>
        </p:spPr>
        <p:txBody>
          <a:bodyPr vert="horz" wrap="square" lIns="182880" tIns="146304" rIns="182880" bIns="146304" rtlCol="0">
            <a:spAutoFit/>
          </a:bodyPr>
          <a:lstStyle>
            <a:lvl1pPr marL="0" marR="0" indent="0" algn="l" defTabSz="10972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3200" b="0" kern="1200" spc="0" baseline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marL="403388" marR="0" indent="0" algn="l" defTabSz="109727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 marL="672313" marR="0" indent="0" algn="l" defTabSz="109727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400" kern="1200" spc="0" baseline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 marL="941238" marR="0" indent="0" algn="l" defTabSz="109727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000" kern="1200" spc="0" baseline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4pPr>
            <a:lvl5pPr marL="1210163" marR="0" indent="0" algn="l" defTabSz="109727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000" kern="1200" spc="0" baseline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5pPr>
            <a:lvl6pPr marL="3017513" indent="-274320" algn="l" defTabSz="1097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53" indent="-274320" algn="l" defTabSz="1097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792" indent="-274320" algn="l" defTabSz="1097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32" indent="-274320" algn="l" defTabSz="1097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1473">
              <a:spcBef>
                <a:spcPts val="1200"/>
              </a:spcBef>
              <a:defRPr/>
            </a:pPr>
            <a:r>
              <a:rPr lang="en-US" sz="2800" kern="0" spc="80" dirty="0" err="1">
                <a:solidFill>
                  <a:schemeClr val="bg1"/>
                </a:solidFill>
                <a:latin typeface="Amazon Ember Medium" panose="020B0603020204030204" pitchFamily="34" charset="0"/>
                <a:ea typeface="Amazon Ember Medium" panose="020B0603020204030204" pitchFamily="34" charset="0"/>
                <a:cs typeface="Amazon Ember Medium" panose="020B0603020204030204" pitchFamily="34" charset="0"/>
              </a:rPr>
              <a:t>为横向扩展应用程序优化成本和性能</a:t>
            </a:r>
            <a:endParaRPr lang="en-US" sz="2800" kern="0" spc="80" dirty="0">
              <a:solidFill>
                <a:schemeClr val="bg1"/>
              </a:solidFill>
              <a:latin typeface="Amazon Ember Medium" panose="020B0603020204030204" pitchFamily="34" charset="0"/>
              <a:ea typeface="Amazon Ember Medium" panose="020B0603020204030204" pitchFamily="34" charset="0"/>
              <a:cs typeface="Amazon Ember Medium" panose="020B0603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DBA568-337D-C545-887D-803011310BDB}"/>
              </a:ext>
            </a:extLst>
          </p:cNvPr>
          <p:cNvSpPr/>
          <p:nvPr/>
        </p:nvSpPr>
        <p:spPr>
          <a:xfrm>
            <a:off x="1206419" y="3458377"/>
            <a:ext cx="478804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31473">
              <a:lnSpc>
                <a:spcPct val="90000"/>
              </a:lnSpc>
              <a:spcBef>
                <a:spcPts val="1200"/>
              </a:spcBef>
              <a:buSzPct val="90000"/>
              <a:defRPr/>
            </a:pPr>
            <a:r>
              <a:rPr lang="en-US" sz="2800" kern="0" spc="80" dirty="0" err="1">
                <a:solidFill>
                  <a:schemeClr val="accent2"/>
                </a:solidFill>
                <a:latin typeface="Amazon Ember Medium" panose="020B0603020204030204" pitchFamily="34" charset="0"/>
                <a:ea typeface="Amazon Ember Medium" panose="020B0603020204030204" pitchFamily="34" charset="0"/>
                <a:cs typeface="Amazon Ember Medium" panose="020B0603020204030204" pitchFamily="34" charset="0"/>
              </a:rPr>
              <a:t>显著节省成本</a:t>
            </a:r>
            <a:endParaRPr lang="en-US" sz="2800" kern="0" spc="80" dirty="0">
              <a:solidFill>
                <a:schemeClr val="accent2"/>
              </a:solidFill>
              <a:latin typeface="Amazon Ember Medium" panose="020B0603020204030204" pitchFamily="34" charset="0"/>
              <a:ea typeface="Amazon Ember Medium" panose="020B0603020204030204" pitchFamily="34" charset="0"/>
              <a:cs typeface="Amazon Ember Medium" panose="020B0603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EFBFF4-20AB-8441-84FA-065A0BCF9469}"/>
              </a:ext>
            </a:extLst>
          </p:cNvPr>
          <p:cNvSpPr/>
          <p:nvPr/>
        </p:nvSpPr>
        <p:spPr>
          <a:xfrm>
            <a:off x="8460675" y="3265856"/>
            <a:ext cx="5598225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31473">
              <a:lnSpc>
                <a:spcPct val="90000"/>
              </a:lnSpc>
              <a:spcBef>
                <a:spcPts val="1200"/>
              </a:spcBef>
              <a:buSzPct val="90000"/>
              <a:defRPr/>
            </a:pPr>
            <a:r>
              <a:rPr lang="en-US" sz="2800" kern="0" spc="80" dirty="0">
                <a:solidFill>
                  <a:schemeClr val="accent2"/>
                </a:solidFill>
                <a:latin typeface="Amazon Ember Medium" panose="020B0603020204030204" pitchFamily="34" charset="0"/>
                <a:ea typeface="Amazon Ember Medium" panose="020B0603020204030204" pitchFamily="34" charset="0"/>
                <a:cs typeface="Amazon Ember Medium" panose="020B0603020204030204" pitchFamily="34" charset="0"/>
              </a:rPr>
              <a:t>Amazon Graviton 处理器基于</a:t>
            </a:r>
            <a:r>
              <a:rPr lang="en-US" altLang="zh-CN" sz="2800" kern="0" spc="80" dirty="0">
                <a:solidFill>
                  <a:schemeClr val="accent2"/>
                </a:solidFill>
                <a:latin typeface="Amazon Ember Medium" panose="020B0603020204030204" pitchFamily="34" charset="0"/>
                <a:ea typeface="Amazon Ember Medium" panose="020B0603020204030204" pitchFamily="34" charset="0"/>
                <a:cs typeface="Amazon Ember Medium" panose="020B0603020204030204" pitchFamily="34" charset="0"/>
              </a:rPr>
              <a:t>64</a:t>
            </a:r>
            <a:r>
              <a:rPr lang="zh-CN" altLang="en-US" sz="2800" kern="0" spc="80" dirty="0">
                <a:solidFill>
                  <a:schemeClr val="accent2"/>
                </a:solidFill>
                <a:latin typeface="Amazon Ember Medium" panose="020B0603020204030204" pitchFamily="34" charset="0"/>
                <a:ea typeface="Amazon Ember Medium" panose="020B0603020204030204" pitchFamily="34" charset="0"/>
                <a:cs typeface="Amazon Ember Medium" panose="020B0603020204030204" pitchFamily="34" charset="0"/>
              </a:rPr>
              <a:t>位</a:t>
            </a:r>
            <a:r>
              <a:rPr lang="en-US" sz="2800" kern="0" spc="80" dirty="0">
                <a:solidFill>
                  <a:schemeClr val="accent2"/>
                </a:solidFill>
                <a:latin typeface="Amazon Ember Medium" panose="020B0603020204030204" pitchFamily="34" charset="0"/>
                <a:ea typeface="Amazon Ember Medium" panose="020B0603020204030204" pitchFamily="34" charset="0"/>
                <a:cs typeface="Amazon Ember Medium" panose="020B0603020204030204" pitchFamily="34" charset="0"/>
              </a:rPr>
              <a:t> Arm Neoverse </a:t>
            </a:r>
            <a:r>
              <a:rPr lang="en-US" sz="2800" kern="0" spc="80" dirty="0" err="1">
                <a:solidFill>
                  <a:schemeClr val="accent2"/>
                </a:solidFill>
                <a:latin typeface="Amazon Ember Medium" panose="020B0603020204030204" pitchFamily="34" charset="0"/>
                <a:ea typeface="Amazon Ember Medium" panose="020B0603020204030204" pitchFamily="34" charset="0"/>
                <a:cs typeface="Amazon Ember Medium" panose="020B0603020204030204" pitchFamily="34" charset="0"/>
              </a:rPr>
              <a:t>内核开发</a:t>
            </a:r>
            <a:endParaRPr lang="en-US" sz="2800" kern="0" spc="80" dirty="0">
              <a:solidFill>
                <a:schemeClr val="accent2"/>
              </a:solidFill>
              <a:latin typeface="Amazon Ember Medium" panose="020B0603020204030204" pitchFamily="34" charset="0"/>
              <a:ea typeface="Amazon Ember Medium" panose="020B0603020204030204" pitchFamily="34" charset="0"/>
              <a:cs typeface="Amazon Ember Medium" panose="020B0603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EB1488-EB3F-9C4C-AC8B-528BBB5F01E4}"/>
              </a:ext>
            </a:extLst>
          </p:cNvPr>
          <p:cNvSpPr/>
          <p:nvPr/>
        </p:nvSpPr>
        <p:spPr>
          <a:xfrm>
            <a:off x="4710159" y="1279054"/>
            <a:ext cx="52100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80"/>
              </a:spcBef>
            </a:pPr>
            <a:r>
              <a:rPr lang="en-US" sz="5400" dirty="0">
                <a:solidFill>
                  <a:schemeClr val="bg1"/>
                </a:solidFill>
                <a:latin typeface="Amazon Ember Medium" panose="020B0603020204030204" pitchFamily="34" charset="0"/>
                <a:ea typeface="Amazon Ember Medium" panose="020B0603020204030204" pitchFamily="34" charset="0"/>
                <a:cs typeface="Amazon Ember Medium" panose="020B0603020204030204" pitchFamily="34" charset="0"/>
              </a:rPr>
              <a:t>Amazon EC2 A1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BCAD335-4BC1-5540-BAD4-92F19248B18B}"/>
              </a:ext>
            </a:extLst>
          </p:cNvPr>
          <p:cNvGrpSpPr/>
          <p:nvPr/>
        </p:nvGrpSpPr>
        <p:grpSpPr>
          <a:xfrm>
            <a:off x="6741728" y="3055986"/>
            <a:ext cx="1146943" cy="1317872"/>
            <a:chOff x="6450114" y="4628325"/>
            <a:chExt cx="1515315" cy="1741140"/>
          </a:xfrm>
        </p:grpSpPr>
        <p:sp>
          <p:nvSpPr>
            <p:cNvPr id="10" name="Freeform: Shape 35">
              <a:extLst>
                <a:ext uri="{FF2B5EF4-FFF2-40B4-BE49-F238E27FC236}">
                  <a16:creationId xmlns:a16="http://schemas.microsoft.com/office/drawing/2014/main" id="{D1445F9C-1ED2-8A4E-8D99-797FF834ECFD}"/>
                </a:ext>
              </a:extLst>
            </p:cNvPr>
            <p:cNvSpPr/>
            <p:nvPr/>
          </p:nvSpPr>
          <p:spPr>
            <a:xfrm>
              <a:off x="7003790" y="5288491"/>
              <a:ext cx="416294" cy="402418"/>
            </a:xfrm>
            <a:custGeom>
              <a:avLst/>
              <a:gdLst>
                <a:gd name="connsiteX0" fmla="*/ 271463 w 285750"/>
                <a:gd name="connsiteY0" fmla="*/ 142875 h 276225"/>
                <a:gd name="connsiteX1" fmla="*/ 142875 w 285750"/>
                <a:gd name="connsiteY1" fmla="*/ 271463 h 276225"/>
                <a:gd name="connsiteX2" fmla="*/ 14288 w 285750"/>
                <a:gd name="connsiteY2" fmla="*/ 142875 h 276225"/>
                <a:gd name="connsiteX3" fmla="*/ 142875 w 285750"/>
                <a:gd name="connsiteY3" fmla="*/ 14287 h 276225"/>
                <a:gd name="connsiteX4" fmla="*/ 271463 w 285750"/>
                <a:gd name="connsiteY4" fmla="*/ 142875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0" h="276225">
                  <a:moveTo>
                    <a:pt x="271463" y="142875"/>
                  </a:moveTo>
                  <a:cubicBezTo>
                    <a:pt x="271463" y="213892"/>
                    <a:pt x="213892" y="271463"/>
                    <a:pt x="142875" y="271463"/>
                  </a:cubicBezTo>
                  <a:cubicBezTo>
                    <a:pt x="71858" y="271463"/>
                    <a:pt x="14288" y="213892"/>
                    <a:pt x="14288" y="142875"/>
                  </a:cubicBezTo>
                  <a:cubicBezTo>
                    <a:pt x="14288" y="71858"/>
                    <a:pt x="71858" y="14287"/>
                    <a:pt x="142875" y="14287"/>
                  </a:cubicBezTo>
                  <a:cubicBezTo>
                    <a:pt x="213892" y="14287"/>
                    <a:pt x="271463" y="71858"/>
                    <a:pt x="271463" y="142875"/>
                  </a:cubicBezTo>
                  <a:close/>
                </a:path>
              </a:pathLst>
            </a:custGeom>
            <a:noFill/>
            <a:ln w="19050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>
                <a:ln w="1905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1" name="Freeform: Shape 37">
              <a:extLst>
                <a:ext uri="{FF2B5EF4-FFF2-40B4-BE49-F238E27FC236}">
                  <a16:creationId xmlns:a16="http://schemas.microsoft.com/office/drawing/2014/main" id="{E3183012-15C5-CC4F-9880-35DE8325250C}"/>
                </a:ext>
              </a:extLst>
            </p:cNvPr>
            <p:cNvSpPr/>
            <p:nvPr/>
          </p:nvSpPr>
          <p:spPr>
            <a:xfrm>
              <a:off x="7579661" y="5332896"/>
              <a:ext cx="319159" cy="319159"/>
            </a:xfrm>
            <a:custGeom>
              <a:avLst/>
              <a:gdLst>
                <a:gd name="connsiteX0" fmla="*/ 208598 w 219075"/>
                <a:gd name="connsiteY0" fmla="*/ 111443 h 219075"/>
                <a:gd name="connsiteX1" fmla="*/ 111443 w 219075"/>
                <a:gd name="connsiteY1" fmla="*/ 208597 h 219075"/>
                <a:gd name="connsiteX2" fmla="*/ 14288 w 219075"/>
                <a:gd name="connsiteY2" fmla="*/ 111442 h 219075"/>
                <a:gd name="connsiteX3" fmla="*/ 111443 w 219075"/>
                <a:gd name="connsiteY3" fmla="*/ 14287 h 219075"/>
                <a:gd name="connsiteX4" fmla="*/ 208598 w 219075"/>
                <a:gd name="connsiteY4" fmla="*/ 111443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219075">
                  <a:moveTo>
                    <a:pt x="208598" y="111443"/>
                  </a:moveTo>
                  <a:cubicBezTo>
                    <a:pt x="208598" y="165100"/>
                    <a:pt x="165100" y="208597"/>
                    <a:pt x="111443" y="208597"/>
                  </a:cubicBezTo>
                  <a:cubicBezTo>
                    <a:pt x="57785" y="208597"/>
                    <a:pt x="14288" y="165100"/>
                    <a:pt x="14288" y="111442"/>
                  </a:cubicBezTo>
                  <a:cubicBezTo>
                    <a:pt x="14288" y="57785"/>
                    <a:pt x="57785" y="14287"/>
                    <a:pt x="111443" y="14287"/>
                  </a:cubicBezTo>
                  <a:cubicBezTo>
                    <a:pt x="165100" y="14287"/>
                    <a:pt x="208598" y="57785"/>
                    <a:pt x="208598" y="111443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>
                <a:ln w="1905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2" name="Freeform: Shape 39">
              <a:extLst>
                <a:ext uri="{FF2B5EF4-FFF2-40B4-BE49-F238E27FC236}">
                  <a16:creationId xmlns:a16="http://schemas.microsoft.com/office/drawing/2014/main" id="{D6C59914-5695-124F-855C-A54FD7B0A5BB}"/>
                </a:ext>
              </a:extLst>
            </p:cNvPr>
            <p:cNvSpPr/>
            <p:nvPr/>
          </p:nvSpPr>
          <p:spPr>
            <a:xfrm>
              <a:off x="6522277" y="5332896"/>
              <a:ext cx="319159" cy="319159"/>
            </a:xfrm>
            <a:custGeom>
              <a:avLst/>
              <a:gdLst>
                <a:gd name="connsiteX0" fmla="*/ 208598 w 219075"/>
                <a:gd name="connsiteY0" fmla="*/ 111443 h 219075"/>
                <a:gd name="connsiteX1" fmla="*/ 111443 w 219075"/>
                <a:gd name="connsiteY1" fmla="*/ 208597 h 219075"/>
                <a:gd name="connsiteX2" fmla="*/ 14287 w 219075"/>
                <a:gd name="connsiteY2" fmla="*/ 111442 h 219075"/>
                <a:gd name="connsiteX3" fmla="*/ 111443 w 219075"/>
                <a:gd name="connsiteY3" fmla="*/ 14287 h 219075"/>
                <a:gd name="connsiteX4" fmla="*/ 208598 w 219075"/>
                <a:gd name="connsiteY4" fmla="*/ 111443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219075">
                  <a:moveTo>
                    <a:pt x="208598" y="111443"/>
                  </a:moveTo>
                  <a:cubicBezTo>
                    <a:pt x="208598" y="165100"/>
                    <a:pt x="165100" y="208597"/>
                    <a:pt x="111443" y="208597"/>
                  </a:cubicBezTo>
                  <a:cubicBezTo>
                    <a:pt x="57785" y="208597"/>
                    <a:pt x="14287" y="165100"/>
                    <a:pt x="14287" y="111442"/>
                  </a:cubicBezTo>
                  <a:cubicBezTo>
                    <a:pt x="14287" y="57785"/>
                    <a:pt x="57785" y="14287"/>
                    <a:pt x="111443" y="14287"/>
                  </a:cubicBezTo>
                  <a:cubicBezTo>
                    <a:pt x="165100" y="14287"/>
                    <a:pt x="208598" y="57785"/>
                    <a:pt x="208598" y="111443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>
                <a:ln w="1905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3" name="Freeform: Shape 41">
              <a:extLst>
                <a:ext uri="{FF2B5EF4-FFF2-40B4-BE49-F238E27FC236}">
                  <a16:creationId xmlns:a16="http://schemas.microsoft.com/office/drawing/2014/main" id="{B6D56048-F2C3-1745-BDCB-7074C3EDF343}"/>
                </a:ext>
              </a:extLst>
            </p:cNvPr>
            <p:cNvSpPr/>
            <p:nvPr/>
          </p:nvSpPr>
          <p:spPr>
            <a:xfrm>
              <a:off x="6793296" y="4628325"/>
              <a:ext cx="235900" cy="346912"/>
            </a:xfrm>
            <a:custGeom>
              <a:avLst/>
              <a:gdLst>
                <a:gd name="connsiteX0" fmla="*/ 14288 w 161925"/>
                <a:gd name="connsiteY0" fmla="*/ 14288 h 238125"/>
                <a:gd name="connsiteX1" fmla="*/ 155258 w 161925"/>
                <a:gd name="connsiteY1" fmla="*/ 83820 h 238125"/>
                <a:gd name="connsiteX2" fmla="*/ 85725 w 161925"/>
                <a:gd name="connsiteY2" fmla="*/ 225743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38125">
                  <a:moveTo>
                    <a:pt x="14288" y="14288"/>
                  </a:moveTo>
                  <a:lnTo>
                    <a:pt x="155258" y="83820"/>
                  </a:lnTo>
                  <a:lnTo>
                    <a:pt x="85725" y="225743"/>
                  </a:lnTo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00" dirty="0">
                <a:ln w="1905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4" name="Freeform: Shape 42">
              <a:extLst>
                <a:ext uri="{FF2B5EF4-FFF2-40B4-BE49-F238E27FC236}">
                  <a16:creationId xmlns:a16="http://schemas.microsoft.com/office/drawing/2014/main" id="{A2CDCFD3-C4C4-1445-8F9B-69F0198FE826}"/>
                </a:ext>
              </a:extLst>
            </p:cNvPr>
            <p:cNvSpPr/>
            <p:nvPr/>
          </p:nvSpPr>
          <p:spPr>
            <a:xfrm>
              <a:off x="7318780" y="6022553"/>
              <a:ext cx="235900" cy="346912"/>
            </a:xfrm>
            <a:custGeom>
              <a:avLst/>
              <a:gdLst>
                <a:gd name="connsiteX0" fmla="*/ 149543 w 161925"/>
                <a:gd name="connsiteY0" fmla="*/ 231458 h 238125"/>
                <a:gd name="connsiteX1" fmla="*/ 14288 w 161925"/>
                <a:gd name="connsiteY1" fmla="*/ 149542 h 238125"/>
                <a:gd name="connsiteX2" fmla="*/ 96202 w 161925"/>
                <a:gd name="connsiteY2" fmla="*/ 14288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38125">
                  <a:moveTo>
                    <a:pt x="149543" y="231458"/>
                  </a:moveTo>
                  <a:lnTo>
                    <a:pt x="14288" y="149542"/>
                  </a:lnTo>
                  <a:lnTo>
                    <a:pt x="96202" y="14288"/>
                  </a:lnTo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00" dirty="0">
                <a:ln w="1905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5" name="Freeform: Shape 44">
              <a:extLst>
                <a:ext uri="{FF2B5EF4-FFF2-40B4-BE49-F238E27FC236}">
                  <a16:creationId xmlns:a16="http://schemas.microsoft.com/office/drawing/2014/main" id="{D8FDA401-142F-5A4A-8114-0CD02B5ACE75}"/>
                </a:ext>
              </a:extLst>
            </p:cNvPr>
            <p:cNvSpPr/>
            <p:nvPr/>
          </p:nvSpPr>
          <p:spPr>
            <a:xfrm>
              <a:off x="7354863" y="4719555"/>
              <a:ext cx="610566" cy="582811"/>
            </a:xfrm>
            <a:custGeom>
              <a:avLst/>
              <a:gdLst>
                <a:gd name="connsiteX0" fmla="*/ 407670 w 419100"/>
                <a:gd name="connsiteY0" fmla="*/ 388620 h 400050"/>
                <a:gd name="connsiteX1" fmla="*/ 14288 w 419100"/>
                <a:gd name="connsiteY1" fmla="*/ 14288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9100" h="400050">
                  <a:moveTo>
                    <a:pt x="407670" y="388620"/>
                  </a:moveTo>
                  <a:cubicBezTo>
                    <a:pt x="357188" y="200978"/>
                    <a:pt x="204788" y="56197"/>
                    <a:pt x="14288" y="14288"/>
                  </a:cubicBezTo>
                </a:path>
              </a:pathLst>
            </a:custGeom>
            <a:noFill/>
            <a:ln w="19050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>
                <a:ln w="1905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6" name="Freeform: Shape 47">
              <a:extLst>
                <a:ext uri="{FF2B5EF4-FFF2-40B4-BE49-F238E27FC236}">
                  <a16:creationId xmlns:a16="http://schemas.microsoft.com/office/drawing/2014/main" id="{4861C142-B29A-9B4A-B1A1-4249E9DA5C2C}"/>
                </a:ext>
              </a:extLst>
            </p:cNvPr>
            <p:cNvSpPr/>
            <p:nvPr/>
          </p:nvSpPr>
          <p:spPr>
            <a:xfrm>
              <a:off x="7354860" y="5635399"/>
              <a:ext cx="610564" cy="610564"/>
            </a:xfrm>
            <a:custGeom>
              <a:avLst/>
              <a:gdLst>
                <a:gd name="connsiteX0" fmla="*/ 14288 w 419100"/>
                <a:gd name="connsiteY0" fmla="*/ 406718 h 419100"/>
                <a:gd name="connsiteX1" fmla="*/ 412433 w 419100"/>
                <a:gd name="connsiteY1" fmla="*/ 14288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9100" h="419100">
                  <a:moveTo>
                    <a:pt x="14288" y="406718"/>
                  </a:moveTo>
                  <a:cubicBezTo>
                    <a:pt x="211455" y="363855"/>
                    <a:pt x="366713" y="210502"/>
                    <a:pt x="412433" y="14288"/>
                  </a:cubicBezTo>
                </a:path>
              </a:pathLst>
            </a:custGeom>
            <a:noFill/>
            <a:ln w="19050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>
                <a:ln w="1905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7" name="Freeform: Shape 48">
              <a:extLst>
                <a:ext uri="{FF2B5EF4-FFF2-40B4-BE49-F238E27FC236}">
                  <a16:creationId xmlns:a16="http://schemas.microsoft.com/office/drawing/2014/main" id="{784D8E48-738D-D94E-8800-484857DE2820}"/>
                </a:ext>
              </a:extLst>
            </p:cNvPr>
            <p:cNvSpPr/>
            <p:nvPr/>
          </p:nvSpPr>
          <p:spPr>
            <a:xfrm>
              <a:off x="6450114" y="5635399"/>
              <a:ext cx="568937" cy="596688"/>
            </a:xfrm>
            <a:custGeom>
              <a:avLst/>
              <a:gdLst>
                <a:gd name="connsiteX0" fmla="*/ 380048 w 390525"/>
                <a:gd name="connsiteY0" fmla="*/ 399098 h 409575"/>
                <a:gd name="connsiteX1" fmla="*/ 14288 w 390525"/>
                <a:gd name="connsiteY1" fmla="*/ 14288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0525" h="409575">
                  <a:moveTo>
                    <a:pt x="380048" y="399098"/>
                  </a:moveTo>
                  <a:cubicBezTo>
                    <a:pt x="198120" y="347663"/>
                    <a:pt x="57150" y="200025"/>
                    <a:pt x="14288" y="14288"/>
                  </a:cubicBezTo>
                </a:path>
              </a:pathLst>
            </a:custGeom>
            <a:noFill/>
            <a:ln w="19050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>
                <a:ln w="1905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8" name="Freeform: Shape 49">
              <a:extLst>
                <a:ext uri="{FF2B5EF4-FFF2-40B4-BE49-F238E27FC236}">
                  <a16:creationId xmlns:a16="http://schemas.microsoft.com/office/drawing/2014/main" id="{6D3C2E7C-0741-F647-A046-C643CED44140}"/>
                </a:ext>
              </a:extLst>
            </p:cNvPr>
            <p:cNvSpPr/>
            <p:nvPr/>
          </p:nvSpPr>
          <p:spPr>
            <a:xfrm>
              <a:off x="6982979" y="6196010"/>
              <a:ext cx="111012" cy="55507"/>
            </a:xfrm>
            <a:custGeom>
              <a:avLst/>
              <a:gdLst>
                <a:gd name="connsiteX0" fmla="*/ 14288 w 76200"/>
                <a:gd name="connsiteY0" fmla="*/ 14288 h 38100"/>
                <a:gd name="connsiteX1" fmla="*/ 61913 w 76200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 h="38100">
                  <a:moveTo>
                    <a:pt x="14288" y="14288"/>
                  </a:moveTo>
                  <a:cubicBezTo>
                    <a:pt x="29527" y="19050"/>
                    <a:pt x="45720" y="22860"/>
                    <a:pt x="61913" y="25717"/>
                  </a:cubicBezTo>
                </a:path>
              </a:pathLst>
            </a:custGeom>
            <a:noFill/>
            <a:ln w="19050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>
                <a:ln w="1905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9" name="Freeform: Shape 50">
              <a:extLst>
                <a:ext uri="{FF2B5EF4-FFF2-40B4-BE49-F238E27FC236}">
                  <a16:creationId xmlns:a16="http://schemas.microsoft.com/office/drawing/2014/main" id="{DD597D8D-2127-4D41-917E-ADA094C3AF8F}"/>
                </a:ext>
              </a:extLst>
            </p:cNvPr>
            <p:cNvSpPr/>
            <p:nvPr/>
          </p:nvSpPr>
          <p:spPr>
            <a:xfrm>
              <a:off x="6455667" y="4730658"/>
              <a:ext cx="568936" cy="568935"/>
            </a:xfrm>
            <a:custGeom>
              <a:avLst/>
              <a:gdLst>
                <a:gd name="connsiteX0" fmla="*/ 14288 w 390525"/>
                <a:gd name="connsiteY0" fmla="*/ 381000 h 390525"/>
                <a:gd name="connsiteX1" fmla="*/ 376238 w 390525"/>
                <a:gd name="connsiteY1" fmla="*/ 14288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0525" h="390525">
                  <a:moveTo>
                    <a:pt x="14288" y="381000"/>
                  </a:moveTo>
                  <a:cubicBezTo>
                    <a:pt x="61913" y="203835"/>
                    <a:pt x="200025" y="64770"/>
                    <a:pt x="376238" y="14288"/>
                  </a:cubicBezTo>
                </a:path>
              </a:pathLst>
            </a:custGeom>
            <a:noFill/>
            <a:ln w="19050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>
                <a:ln w="19050">
                  <a:solidFill>
                    <a:schemeClr val="bg1"/>
                  </a:solidFill>
                </a:ln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632A1E-D0BC-D24D-A829-35A2CBFF2AAD}"/>
              </a:ext>
            </a:extLst>
          </p:cNvPr>
          <p:cNvGrpSpPr/>
          <p:nvPr/>
        </p:nvGrpSpPr>
        <p:grpSpPr>
          <a:xfrm>
            <a:off x="11677199" y="-178473"/>
            <a:ext cx="2972645" cy="1715675"/>
            <a:chOff x="1298632" y="1722306"/>
            <a:chExt cx="498158" cy="337178"/>
          </a:xfrm>
          <a:solidFill>
            <a:schemeClr val="bg2"/>
          </a:solidFill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7E92BDB-0507-1B40-A4AA-C1BF0BA60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8632" y="1722306"/>
              <a:ext cx="498158" cy="337178"/>
            </a:xfrm>
            <a:custGeom>
              <a:avLst/>
              <a:gdLst>
                <a:gd name="T0" fmla="*/ 3 w 404"/>
                <a:gd name="T1" fmla="*/ 106 h 232"/>
                <a:gd name="T2" fmla="*/ 38 w 404"/>
                <a:gd name="T3" fmla="*/ 148 h 232"/>
                <a:gd name="T4" fmla="*/ 0 w 404"/>
                <a:gd name="T5" fmla="*/ 193 h 232"/>
                <a:gd name="T6" fmla="*/ 95 w 404"/>
                <a:gd name="T7" fmla="*/ 227 h 232"/>
                <a:gd name="T8" fmla="*/ 157 w 404"/>
                <a:gd name="T9" fmla="*/ 232 h 232"/>
                <a:gd name="T10" fmla="*/ 283 w 404"/>
                <a:gd name="T11" fmla="*/ 232 h 232"/>
                <a:gd name="T12" fmla="*/ 360 w 404"/>
                <a:gd name="T13" fmla="*/ 173 h 232"/>
                <a:gd name="T14" fmla="*/ 404 w 404"/>
                <a:gd name="T15" fmla="*/ 114 h 232"/>
                <a:gd name="T16" fmla="*/ 365 w 404"/>
                <a:gd name="T17" fmla="*/ 29 h 232"/>
                <a:gd name="T18" fmla="*/ 265 w 404"/>
                <a:gd name="T19" fmla="*/ 26 h 232"/>
                <a:gd name="T20" fmla="*/ 182 w 404"/>
                <a:gd name="T21" fmla="*/ 0 h 232"/>
                <a:gd name="T22" fmla="*/ 86 w 404"/>
                <a:gd name="T23" fmla="*/ 17 h 232"/>
                <a:gd name="T24" fmla="*/ 63 w 404"/>
                <a:gd name="T25" fmla="*/ 75 h 232"/>
                <a:gd name="T26" fmla="*/ 3 w 404"/>
                <a:gd name="T27" fmla="*/ 10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4" h="232">
                  <a:moveTo>
                    <a:pt x="3" y="106"/>
                  </a:moveTo>
                  <a:cubicBezTo>
                    <a:pt x="3" y="106"/>
                    <a:pt x="41" y="123"/>
                    <a:pt x="38" y="148"/>
                  </a:cubicBezTo>
                  <a:cubicBezTo>
                    <a:pt x="35" y="173"/>
                    <a:pt x="0" y="193"/>
                    <a:pt x="0" y="193"/>
                  </a:cubicBezTo>
                  <a:cubicBezTo>
                    <a:pt x="0" y="193"/>
                    <a:pt x="86" y="171"/>
                    <a:pt x="95" y="227"/>
                  </a:cubicBezTo>
                  <a:cubicBezTo>
                    <a:pt x="95" y="227"/>
                    <a:pt x="150" y="183"/>
                    <a:pt x="157" y="232"/>
                  </a:cubicBezTo>
                  <a:cubicBezTo>
                    <a:pt x="157" y="232"/>
                    <a:pt x="200" y="136"/>
                    <a:pt x="283" y="232"/>
                  </a:cubicBezTo>
                  <a:cubicBezTo>
                    <a:pt x="283" y="232"/>
                    <a:pt x="270" y="173"/>
                    <a:pt x="360" y="173"/>
                  </a:cubicBezTo>
                  <a:cubicBezTo>
                    <a:pt x="360" y="173"/>
                    <a:pt x="293" y="118"/>
                    <a:pt x="404" y="114"/>
                  </a:cubicBezTo>
                  <a:cubicBezTo>
                    <a:pt x="404" y="114"/>
                    <a:pt x="316" y="117"/>
                    <a:pt x="365" y="29"/>
                  </a:cubicBezTo>
                  <a:cubicBezTo>
                    <a:pt x="365" y="29"/>
                    <a:pt x="267" y="91"/>
                    <a:pt x="265" y="26"/>
                  </a:cubicBezTo>
                  <a:cubicBezTo>
                    <a:pt x="265" y="26"/>
                    <a:pt x="213" y="91"/>
                    <a:pt x="182" y="0"/>
                  </a:cubicBezTo>
                  <a:cubicBezTo>
                    <a:pt x="182" y="0"/>
                    <a:pt x="164" y="107"/>
                    <a:pt x="86" y="17"/>
                  </a:cubicBezTo>
                  <a:cubicBezTo>
                    <a:pt x="86" y="17"/>
                    <a:pt x="115" y="79"/>
                    <a:pt x="63" y="75"/>
                  </a:cubicBezTo>
                  <a:cubicBezTo>
                    <a:pt x="63" y="75"/>
                    <a:pt x="83" y="127"/>
                    <a:pt x="3" y="106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700" cap="rnd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731484">
                <a:defRPr/>
              </a:pPr>
              <a:r>
                <a:rPr lang="en-US" sz="1920" dirty="0">
                  <a:noFill/>
                  <a:latin typeface="Arial"/>
                </a:rPr>
                <a:t>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DC23D5-E0C0-4848-A7E0-CE88E1B75A14}"/>
                </a:ext>
              </a:extLst>
            </p:cNvPr>
            <p:cNvSpPr txBox="1"/>
            <p:nvPr/>
          </p:nvSpPr>
          <p:spPr>
            <a:xfrm rot="21045416">
              <a:off x="1363888" y="1829007"/>
              <a:ext cx="371789" cy="12097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 defTabSz="731484">
                <a:defRPr/>
              </a:pPr>
              <a:r>
                <a:rPr lang="en-US" sz="2000" b="1" spc="160" dirty="0" err="1">
                  <a:solidFill>
                    <a:schemeClr val="bg1"/>
                  </a:solidFill>
                  <a:latin typeface="Amazon Ember Heavy" panose="020B0803020204020204" pitchFamily="34" charset="0"/>
                  <a:ea typeface="Amazon Ember Heavy" panose="020B0803020204020204" pitchFamily="34" charset="0"/>
                  <a:cs typeface="Amazon Ember Heavy" panose="020B0803020204020204" pitchFamily="34" charset="0"/>
                </a:rPr>
                <a:t>在</a:t>
              </a:r>
              <a:r>
                <a:rPr lang="en-US" sz="2000" b="1" spc="160" dirty="0">
                  <a:solidFill>
                    <a:schemeClr val="bg1"/>
                  </a:solidFill>
                  <a:latin typeface="Amazon Ember Heavy" panose="020B0803020204020204" pitchFamily="34" charset="0"/>
                  <a:ea typeface="Amazon Ember Heavy" panose="020B0803020204020204" pitchFamily="34" charset="0"/>
                  <a:cs typeface="Amazon Ember Heavy" panose="020B0803020204020204" pitchFamily="34" charset="0"/>
                </a:rPr>
                <a:t> </a:t>
              </a:r>
              <a:r>
                <a:rPr lang="en-US" sz="2000" b="1" spc="160" dirty="0" err="1">
                  <a:solidFill>
                    <a:schemeClr val="bg1"/>
                  </a:solidFill>
                  <a:latin typeface="Amazon Ember Heavy" panose="020B0803020204020204" pitchFamily="34" charset="0"/>
                  <a:ea typeface="Amazon Ember Heavy" panose="020B0803020204020204" pitchFamily="34" charset="0"/>
                  <a:cs typeface="Amazon Ember Heavy" panose="020B0803020204020204" pitchFamily="34" charset="0"/>
                </a:rPr>
                <a:t>re:Invent</a:t>
              </a:r>
              <a:r>
                <a:rPr lang="en-US" sz="2000" b="1" spc="160" dirty="0">
                  <a:solidFill>
                    <a:schemeClr val="bg1"/>
                  </a:solidFill>
                  <a:latin typeface="Amazon Ember Heavy" panose="020B0803020204020204" pitchFamily="34" charset="0"/>
                  <a:ea typeface="Amazon Ember Heavy" panose="020B0803020204020204" pitchFamily="34" charset="0"/>
                  <a:cs typeface="Amazon Ember Heavy" panose="020B0803020204020204" pitchFamily="34" charset="0"/>
                </a:rPr>
                <a:t> 2018</a:t>
              </a:r>
              <a:r>
                <a:rPr lang="zh-CN" altLang="en-US" sz="2000" b="1" spc="160" dirty="0">
                  <a:solidFill>
                    <a:schemeClr val="bg1"/>
                  </a:solidFill>
                  <a:latin typeface="Amazon Ember Heavy" panose="020B0803020204020204" pitchFamily="34" charset="0"/>
                  <a:ea typeface="Amazon Ember Heavy" panose="020B0803020204020204" pitchFamily="34" charset="0"/>
                  <a:cs typeface="Amazon Ember Heavy" panose="020B0803020204020204" pitchFamily="34" charset="0"/>
                </a:rPr>
                <a:t> 发布</a:t>
              </a:r>
              <a:endParaRPr lang="en-US" sz="2000" b="1" spc="160" dirty="0">
                <a:solidFill>
                  <a:schemeClr val="bg1"/>
                </a:solidFill>
                <a:latin typeface="Amazon Ember Heavy" panose="020B0803020204020204" pitchFamily="34" charset="0"/>
                <a:ea typeface="Amazon Ember Heavy" panose="020B0803020204020204" pitchFamily="34" charset="0"/>
                <a:cs typeface="Amazon Ember Heavy" panose="020B0803020204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7B5C7F-9EEC-8B48-87CC-66E6D1E3BFBC}"/>
              </a:ext>
            </a:extLst>
          </p:cNvPr>
          <p:cNvGrpSpPr/>
          <p:nvPr/>
        </p:nvGrpSpPr>
        <p:grpSpPr>
          <a:xfrm>
            <a:off x="401494" y="4767203"/>
            <a:ext cx="13838045" cy="2783032"/>
            <a:chOff x="401494" y="4767203"/>
            <a:chExt cx="13838045" cy="278303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687044B-4B73-8B49-BF6A-62EAFD925AE7}"/>
                </a:ext>
              </a:extLst>
            </p:cNvPr>
            <p:cNvGrpSpPr/>
            <p:nvPr/>
          </p:nvGrpSpPr>
          <p:grpSpPr>
            <a:xfrm>
              <a:off x="401494" y="5212100"/>
              <a:ext cx="4389120" cy="2057015"/>
              <a:chOff x="507510" y="5212100"/>
              <a:chExt cx="4389120" cy="2057015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676500F-B0C1-8B42-BCC9-4545DB5370DE}"/>
                  </a:ext>
                </a:extLst>
              </p:cNvPr>
              <p:cNvSpPr txBox="1"/>
              <p:nvPr/>
            </p:nvSpPr>
            <p:spPr>
              <a:xfrm>
                <a:off x="791481" y="5212100"/>
                <a:ext cx="3821178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731473">
                  <a:spcAft>
                    <a:spcPts val="600"/>
                  </a:spcAft>
                  <a:defRPr/>
                </a:pPr>
                <a:r>
                  <a:rPr lang="en-US" altLang="en-US" sz="2800" kern="0" dirty="0" err="1">
                    <a:solidFill>
                      <a:schemeClr val="accent2"/>
                    </a:solidFill>
                    <a:latin typeface="Amazon Ember" panose="02000000000000000000" pitchFamily="2" charset="0"/>
                    <a:ea typeface="Amazon Ember" panose="02000000000000000000" pitchFamily="2" charset="0"/>
                    <a:sym typeface="Helvetica"/>
                  </a:rPr>
                  <a:t>应用</a:t>
                </a:r>
                <a:endParaRPr lang="en-US" altLang="en-US" sz="2800" kern="0" dirty="0">
                  <a:solidFill>
                    <a:schemeClr val="accent2"/>
                  </a:solidFill>
                  <a:latin typeface="Amazon Ember" panose="02000000000000000000" pitchFamily="2" charset="0"/>
                  <a:ea typeface="Amazon Ember" panose="02000000000000000000" pitchFamily="2" charset="0"/>
                  <a:sym typeface="Helvetica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C242B9F-8625-D544-BA09-079A4C834760}"/>
                  </a:ext>
                </a:extLst>
              </p:cNvPr>
              <p:cNvSpPr txBox="1"/>
              <p:nvPr/>
            </p:nvSpPr>
            <p:spPr>
              <a:xfrm>
                <a:off x="507510" y="5745621"/>
                <a:ext cx="4389120" cy="15234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731473">
                  <a:spcAft>
                    <a:spcPts val="600"/>
                  </a:spcAft>
                  <a:defRPr/>
                </a:pPr>
                <a:r>
                  <a:rPr lang="en-US" altLang="en-US" sz="2400" b="1" kern="0" dirty="0" err="1">
                    <a:solidFill>
                      <a:schemeClr val="accent1"/>
                    </a:solidFill>
                    <a:latin typeface="Amazon Ember" panose="02000000000000000000" pitchFamily="2" charset="0"/>
                    <a:ea typeface="Amazon Ember" panose="02000000000000000000" pitchFamily="2" charset="0"/>
                    <a:sym typeface="Helvetica"/>
                  </a:rPr>
                  <a:t>水平扩展的</a:t>
                </a:r>
                <a:r>
                  <a:rPr lang="en-US" altLang="en-US" sz="2400" kern="0" dirty="0">
                    <a:solidFill>
                      <a:srgbClr val="FFFFFF"/>
                    </a:solidFill>
                    <a:latin typeface="Amazon Ember" panose="02000000000000000000" pitchFamily="2" charset="0"/>
                    <a:ea typeface="Amazon Ember" panose="02000000000000000000" pitchFamily="2" charset="0"/>
                    <a:sym typeface="Helvetica"/>
                  </a:rPr>
                  <a:t> </a:t>
                </a:r>
                <a:r>
                  <a:rPr lang="en-US" altLang="en-US" sz="2400" kern="0" dirty="0" err="1">
                    <a:solidFill>
                      <a:srgbClr val="FFFFFF"/>
                    </a:solidFill>
                    <a:latin typeface="Amazon Ember" panose="02000000000000000000" pitchFamily="2" charset="0"/>
                    <a:ea typeface="Amazon Ember" panose="02000000000000000000" pitchFamily="2" charset="0"/>
                    <a:sym typeface="Helvetica"/>
                  </a:rPr>
                  <a:t>工作负载</a:t>
                </a:r>
                <a:endParaRPr lang="en-US" altLang="en-US" sz="2400" kern="0" dirty="0">
                  <a:solidFill>
                    <a:srgbClr val="FFFFFF"/>
                  </a:solidFill>
                  <a:latin typeface="Amazon Ember" panose="02000000000000000000" pitchFamily="2" charset="0"/>
                  <a:ea typeface="Amazon Ember" panose="02000000000000000000" pitchFamily="2" charset="0"/>
                  <a:sym typeface="Helvetica"/>
                </a:endParaRPr>
              </a:p>
              <a:p>
                <a:pPr algn="ctr" defTabSz="731473">
                  <a:spcAft>
                    <a:spcPts val="600"/>
                  </a:spcAft>
                  <a:defRPr/>
                </a:pPr>
                <a:r>
                  <a:rPr lang="en-US" altLang="en-US" sz="1800" kern="0" dirty="0">
                    <a:solidFill>
                      <a:srgbClr val="FFFFFF"/>
                    </a:solidFill>
                    <a:latin typeface="Amazon Ember" panose="02000000000000000000" pitchFamily="2" charset="0"/>
                    <a:ea typeface="Amazon Ember" panose="02000000000000000000" pitchFamily="2" charset="0"/>
                    <a:sym typeface="Helvetica"/>
                  </a:rPr>
                  <a:t>Web</a:t>
                </a:r>
                <a:r>
                  <a:rPr lang="zh-CN" altLang="en-US" sz="1800" kern="0" dirty="0">
                    <a:solidFill>
                      <a:srgbClr val="FFFFFF"/>
                    </a:solidFill>
                    <a:latin typeface="Amazon Ember" panose="02000000000000000000" pitchFamily="2" charset="0"/>
                    <a:ea typeface="Amazon Ember" panose="02000000000000000000" pitchFamily="2" charset="0"/>
                    <a:sym typeface="Helvetica"/>
                  </a:rPr>
                  <a:t> 应用</a:t>
                </a:r>
                <a:endParaRPr lang="en-US" altLang="en-US" sz="1800" kern="0" dirty="0">
                  <a:solidFill>
                    <a:srgbClr val="FFFFFF"/>
                  </a:solidFill>
                  <a:latin typeface="Amazon Ember" panose="02000000000000000000" pitchFamily="2" charset="0"/>
                  <a:ea typeface="Amazon Ember" panose="02000000000000000000" pitchFamily="2" charset="0"/>
                  <a:sym typeface="Helvetica"/>
                </a:endParaRPr>
              </a:p>
              <a:p>
                <a:pPr algn="ctr" defTabSz="731473">
                  <a:spcAft>
                    <a:spcPts val="600"/>
                  </a:spcAft>
                  <a:defRPr/>
                </a:pPr>
                <a:r>
                  <a:rPr lang="en-US" altLang="en-US" sz="1800" kern="0" dirty="0" err="1">
                    <a:solidFill>
                      <a:srgbClr val="FFFFFF"/>
                    </a:solidFill>
                    <a:latin typeface="Amazon Ember" panose="02000000000000000000" pitchFamily="2" charset="0"/>
                    <a:ea typeface="Amazon Ember" panose="02000000000000000000" pitchFamily="2" charset="0"/>
                    <a:sym typeface="Helvetica"/>
                  </a:rPr>
                  <a:t>容器化微服务</a:t>
                </a:r>
                <a:endParaRPr lang="en-US" altLang="en-US" sz="1800" kern="0" dirty="0">
                  <a:solidFill>
                    <a:srgbClr val="FFFFFF"/>
                  </a:solidFill>
                  <a:latin typeface="Amazon Ember" panose="02000000000000000000" pitchFamily="2" charset="0"/>
                  <a:ea typeface="Amazon Ember" panose="02000000000000000000" pitchFamily="2" charset="0"/>
                  <a:sym typeface="Helvetica"/>
                </a:endParaRPr>
              </a:p>
              <a:p>
                <a:pPr algn="ctr" defTabSz="731473">
                  <a:spcAft>
                    <a:spcPts val="600"/>
                  </a:spcAft>
                  <a:defRPr/>
                </a:pPr>
                <a:r>
                  <a:rPr lang="en-US" altLang="en-US" sz="1800" kern="0" dirty="0">
                    <a:solidFill>
                      <a:srgbClr val="FFFFFF"/>
                    </a:solidFill>
                    <a:latin typeface="Amazon Ember" panose="02000000000000000000" pitchFamily="2" charset="0"/>
                    <a:ea typeface="Amazon Ember" panose="02000000000000000000" pitchFamily="2" charset="0"/>
                    <a:sym typeface="Helvetica"/>
                  </a:rPr>
                  <a:t>Arm-based software development 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6A6C045-D34A-5E40-B777-C2C98358BD0D}"/>
                </a:ext>
              </a:extLst>
            </p:cNvPr>
            <p:cNvGrpSpPr/>
            <p:nvPr/>
          </p:nvGrpSpPr>
          <p:grpSpPr>
            <a:xfrm>
              <a:off x="5125957" y="5212101"/>
              <a:ext cx="4389120" cy="2087792"/>
              <a:chOff x="5120639" y="5212101"/>
              <a:chExt cx="4389120" cy="2087792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251C1CE-433A-AD40-9C11-F1C4A0D831AC}"/>
                  </a:ext>
                </a:extLst>
              </p:cNvPr>
              <p:cNvSpPr txBox="1"/>
              <p:nvPr/>
            </p:nvSpPr>
            <p:spPr>
              <a:xfrm>
                <a:off x="5404610" y="5212101"/>
                <a:ext cx="3821178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731473">
                  <a:spcAft>
                    <a:spcPts val="600"/>
                  </a:spcAft>
                  <a:defRPr/>
                </a:pPr>
                <a:r>
                  <a:rPr lang="en-US" altLang="en-US" sz="2800" kern="0" dirty="0" err="1">
                    <a:solidFill>
                      <a:schemeClr val="accent2"/>
                    </a:solidFill>
                    <a:latin typeface="Amazon Ember" panose="02000000000000000000" pitchFamily="2" charset="0"/>
                    <a:ea typeface="Amazon Ember" panose="02000000000000000000" pitchFamily="2" charset="0"/>
                    <a:sym typeface="Helvetica"/>
                  </a:rPr>
                  <a:t>配置</a:t>
                </a:r>
                <a:endParaRPr lang="en-US" altLang="en-US" sz="2800" kern="0" dirty="0">
                  <a:solidFill>
                    <a:schemeClr val="accent2"/>
                  </a:solidFill>
                  <a:latin typeface="Amazon Ember" panose="02000000000000000000" pitchFamily="2" charset="0"/>
                  <a:ea typeface="Amazon Ember" panose="02000000000000000000" pitchFamily="2" charset="0"/>
                  <a:sym typeface="Helvetica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EBCEB7E-1567-6E42-9C80-999FB1351A9F}"/>
                  </a:ext>
                </a:extLst>
              </p:cNvPr>
              <p:cNvSpPr txBox="1"/>
              <p:nvPr/>
            </p:nvSpPr>
            <p:spPr>
              <a:xfrm>
                <a:off x="5120639" y="5745621"/>
                <a:ext cx="4389120" cy="15542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731473">
                  <a:spcAft>
                    <a:spcPts val="600"/>
                  </a:spcAft>
                  <a:defRPr/>
                </a:pPr>
                <a:r>
                  <a:rPr lang="en-US" altLang="en-US" sz="2400" b="1" kern="0" dirty="0">
                    <a:solidFill>
                      <a:schemeClr val="accent1"/>
                    </a:solidFill>
                    <a:latin typeface="Amazon Ember" panose="02000000000000000000" pitchFamily="2" charset="0"/>
                    <a:ea typeface="Amazon Ember" panose="02000000000000000000" pitchFamily="2" charset="0"/>
                    <a:sym typeface="Helvetica"/>
                  </a:rPr>
                  <a:t>6种</a:t>
                </a:r>
                <a:r>
                  <a:rPr lang="en-US" altLang="en-US" sz="2400" kern="0" dirty="0">
                    <a:solidFill>
                      <a:srgbClr val="FFFFFF"/>
                    </a:solidFill>
                    <a:latin typeface="Amazon Ember" panose="02000000000000000000" pitchFamily="2" charset="0"/>
                    <a:ea typeface="Amazon Ember" panose="02000000000000000000" pitchFamily="2" charset="0"/>
                    <a:sym typeface="Helvetica"/>
                  </a:rPr>
                  <a:t> </a:t>
                </a:r>
                <a:r>
                  <a:rPr lang="en-US" altLang="en-US" sz="2400" kern="0" dirty="0" err="1">
                    <a:solidFill>
                      <a:srgbClr val="FFFFFF"/>
                    </a:solidFill>
                    <a:latin typeface="Amazon Ember" panose="02000000000000000000" pitchFamily="2" charset="0"/>
                    <a:ea typeface="Amazon Ember" panose="02000000000000000000" pitchFamily="2" charset="0"/>
                    <a:sym typeface="Helvetica"/>
                  </a:rPr>
                  <a:t>实例大小</a:t>
                </a:r>
                <a:endParaRPr lang="en-US" altLang="en-US" sz="2400" kern="0" dirty="0">
                  <a:solidFill>
                    <a:srgbClr val="FFFFFF"/>
                  </a:solidFill>
                  <a:latin typeface="Amazon Ember" panose="02000000000000000000" pitchFamily="2" charset="0"/>
                  <a:ea typeface="Amazon Ember" panose="02000000000000000000" pitchFamily="2" charset="0"/>
                  <a:sym typeface="Helvetica"/>
                </a:endParaRPr>
              </a:p>
              <a:p>
                <a:pPr algn="ctr" defTabSz="731473">
                  <a:spcAft>
                    <a:spcPts val="600"/>
                  </a:spcAft>
                  <a:defRPr/>
                </a:pPr>
                <a:r>
                  <a:rPr lang="en-US" altLang="en-US" sz="1800" kern="0" dirty="0">
                    <a:solidFill>
                      <a:srgbClr val="FFFFFF"/>
                    </a:solidFill>
                    <a:latin typeface="Amazon Ember" panose="02000000000000000000" pitchFamily="2" charset="0"/>
                    <a:ea typeface="Amazon Ember" panose="02000000000000000000" pitchFamily="2" charset="0"/>
                    <a:sym typeface="Helvetica"/>
                  </a:rPr>
                  <a:t>Up to 16 vCPUs, 32GiB memory</a:t>
                </a:r>
              </a:p>
              <a:p>
                <a:pPr algn="ctr" defTabSz="731473">
                  <a:spcAft>
                    <a:spcPts val="600"/>
                  </a:spcAft>
                  <a:defRPr/>
                </a:pPr>
                <a:r>
                  <a:rPr lang="en-US" altLang="en-US" sz="1800" kern="0" dirty="0">
                    <a:solidFill>
                      <a:srgbClr val="FFFFFF"/>
                    </a:solidFill>
                    <a:latin typeface="Amazon Ember" panose="02000000000000000000" pitchFamily="2" charset="0"/>
                    <a:ea typeface="Amazon Ember" panose="02000000000000000000" pitchFamily="2" charset="0"/>
                    <a:sym typeface="Helvetica"/>
                  </a:rPr>
                  <a:t>Up to 10 </a:t>
                </a:r>
                <a:r>
                  <a:rPr lang="en-US" altLang="en-US" sz="1800" kern="0" dirty="0" err="1">
                    <a:solidFill>
                      <a:srgbClr val="FFFFFF"/>
                    </a:solidFill>
                    <a:latin typeface="Amazon Ember" panose="02000000000000000000" pitchFamily="2" charset="0"/>
                    <a:ea typeface="Amazon Ember" panose="02000000000000000000" pitchFamily="2" charset="0"/>
                    <a:sym typeface="Helvetica"/>
                  </a:rPr>
                  <a:t>Gbps</a:t>
                </a:r>
                <a:r>
                  <a:rPr lang="en-US" altLang="en-US" sz="1800" kern="0" dirty="0">
                    <a:solidFill>
                      <a:srgbClr val="FFFFFF"/>
                    </a:solidFill>
                    <a:latin typeface="Amazon Ember" panose="02000000000000000000" pitchFamily="2" charset="0"/>
                    <a:ea typeface="Amazon Ember" panose="02000000000000000000" pitchFamily="2" charset="0"/>
                    <a:sym typeface="Helvetica"/>
                  </a:rPr>
                  <a:t> NW, 3.5 </a:t>
                </a:r>
                <a:r>
                  <a:rPr lang="en-US" altLang="en-US" sz="1800" kern="0" dirty="0" err="1">
                    <a:solidFill>
                      <a:srgbClr val="FFFFFF"/>
                    </a:solidFill>
                    <a:latin typeface="Amazon Ember" panose="02000000000000000000" pitchFamily="2" charset="0"/>
                    <a:ea typeface="Amazon Ember" panose="02000000000000000000" pitchFamily="2" charset="0"/>
                    <a:sym typeface="Helvetica"/>
                  </a:rPr>
                  <a:t>Gbps</a:t>
                </a:r>
                <a:r>
                  <a:rPr lang="en-US" altLang="en-US" sz="1800" kern="0" dirty="0">
                    <a:solidFill>
                      <a:srgbClr val="FFFFFF"/>
                    </a:solidFill>
                    <a:latin typeface="Amazon Ember" panose="02000000000000000000" pitchFamily="2" charset="0"/>
                    <a:ea typeface="Amazon Ember" panose="02000000000000000000" pitchFamily="2" charset="0"/>
                    <a:sym typeface="Helvetica"/>
                  </a:rPr>
                  <a:t> EBS</a:t>
                </a:r>
              </a:p>
              <a:p>
                <a:pPr algn="ctr" defTabSz="731473">
                  <a:spcAft>
                    <a:spcPts val="600"/>
                  </a:spcAft>
                  <a:defRPr/>
                </a:pPr>
                <a:r>
                  <a:rPr lang="en-US" altLang="en-US" sz="2000" b="1" kern="0" dirty="0" err="1">
                    <a:solidFill>
                      <a:schemeClr val="bg1"/>
                    </a:solidFill>
                    <a:latin typeface="Amazon Ember" panose="02000000000000000000" pitchFamily="2" charset="0"/>
                    <a:ea typeface="Amazon Ember" panose="02000000000000000000" pitchFamily="2" charset="0"/>
                    <a:sym typeface="Helvetica"/>
                  </a:rPr>
                  <a:t>支持</a:t>
                </a:r>
                <a:r>
                  <a:rPr lang="en-US" altLang="en-US" sz="2000" b="1" kern="0" dirty="0" err="1">
                    <a:solidFill>
                      <a:schemeClr val="accent1"/>
                    </a:solidFill>
                    <a:latin typeface="Amazon Ember" panose="02000000000000000000" pitchFamily="2" charset="0"/>
                    <a:ea typeface="Amazon Ember" panose="02000000000000000000" pitchFamily="2" charset="0"/>
                    <a:sym typeface="Helvetica"/>
                  </a:rPr>
                  <a:t>裸金属</a:t>
                </a:r>
                <a:r>
                  <a:rPr lang="en-US" altLang="en-US" sz="2000" b="1" kern="0" dirty="0" err="1">
                    <a:solidFill>
                      <a:schemeClr val="bg1"/>
                    </a:solidFill>
                    <a:latin typeface="Amazon Ember" panose="02000000000000000000" pitchFamily="2" charset="0"/>
                    <a:ea typeface="Amazon Ember" panose="02000000000000000000" pitchFamily="2" charset="0"/>
                    <a:sym typeface="Helvetica"/>
                  </a:rPr>
                  <a:t>机型</a:t>
                </a:r>
                <a:endParaRPr lang="en-US" altLang="en-US" sz="1800" kern="0" dirty="0">
                  <a:solidFill>
                    <a:schemeClr val="bg1"/>
                  </a:solidFill>
                  <a:latin typeface="Amazon Ember" panose="02000000000000000000" pitchFamily="2" charset="0"/>
                  <a:ea typeface="Amazon Ember" panose="02000000000000000000" pitchFamily="2" charset="0"/>
                  <a:sym typeface="Helvetica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5970535-E317-0D42-8C14-A07E35FC5EE2}"/>
                </a:ext>
              </a:extLst>
            </p:cNvPr>
            <p:cNvGrpSpPr/>
            <p:nvPr/>
          </p:nvGrpSpPr>
          <p:grpSpPr>
            <a:xfrm>
              <a:off x="9850419" y="5221504"/>
              <a:ext cx="4389120" cy="2328731"/>
              <a:chOff x="9956435" y="5221504"/>
              <a:chExt cx="4389120" cy="2328731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8AC83AE-C842-E74D-9996-E52A762A427E}"/>
                  </a:ext>
                </a:extLst>
              </p:cNvPr>
              <p:cNvSpPr txBox="1"/>
              <p:nvPr/>
            </p:nvSpPr>
            <p:spPr>
              <a:xfrm>
                <a:off x="10240406" y="5221504"/>
                <a:ext cx="3821178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731473">
                  <a:spcAft>
                    <a:spcPts val="600"/>
                  </a:spcAft>
                  <a:defRPr/>
                </a:pPr>
                <a:r>
                  <a:rPr lang="en-US" altLang="en-US" sz="2800" kern="0" dirty="0">
                    <a:solidFill>
                      <a:schemeClr val="accent2"/>
                    </a:solidFill>
                    <a:latin typeface="Amazon Ember" panose="02000000000000000000" pitchFamily="2" charset="0"/>
                    <a:ea typeface="Amazon Ember" panose="02000000000000000000" pitchFamily="2" charset="0"/>
                    <a:sym typeface="Helvetica"/>
                  </a:rPr>
                  <a:t>Availability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F4FAE86-B87A-4645-97CD-A931026600CE}"/>
                  </a:ext>
                </a:extLst>
              </p:cNvPr>
              <p:cNvSpPr txBox="1"/>
              <p:nvPr/>
            </p:nvSpPr>
            <p:spPr>
              <a:xfrm>
                <a:off x="9956435" y="5749742"/>
                <a:ext cx="4389120" cy="18004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731473">
                  <a:spcAft>
                    <a:spcPts val="600"/>
                  </a:spcAft>
                  <a:defRPr/>
                </a:pPr>
                <a:r>
                  <a:rPr lang="en-US" altLang="en-US" sz="2400" b="1" kern="0" dirty="0">
                    <a:solidFill>
                      <a:schemeClr val="accent1"/>
                    </a:solidFill>
                    <a:latin typeface="Amazon Ember" panose="02000000000000000000" pitchFamily="2" charset="0"/>
                    <a:ea typeface="Amazon Ember" panose="02000000000000000000" pitchFamily="2" charset="0"/>
                    <a:sym typeface="Helvetica"/>
                  </a:rPr>
                  <a:t>9 </a:t>
                </a:r>
                <a:r>
                  <a:rPr lang="en-US" altLang="en-US" sz="2400" kern="0" dirty="0">
                    <a:solidFill>
                      <a:schemeClr val="bg1"/>
                    </a:solidFill>
                    <a:latin typeface="Amazon Ember" panose="02000000000000000000" pitchFamily="2" charset="0"/>
                    <a:ea typeface="Amazon Ember" panose="02000000000000000000" pitchFamily="2" charset="0"/>
                    <a:sym typeface="Helvetica"/>
                  </a:rPr>
                  <a:t>Regions</a:t>
                </a:r>
              </a:p>
              <a:p>
                <a:pPr algn="ctr" defTabSz="731473">
                  <a:spcAft>
                    <a:spcPts val="600"/>
                  </a:spcAft>
                  <a:defRPr/>
                </a:pPr>
                <a:r>
                  <a:rPr lang="en-US" altLang="en-US" sz="1800" kern="0" dirty="0">
                    <a:solidFill>
                      <a:srgbClr val="FFFFFF"/>
                    </a:solidFill>
                    <a:latin typeface="Amazon Ember" panose="02000000000000000000" pitchFamily="2" charset="0"/>
                    <a:ea typeface="Amazon Ember" panose="02000000000000000000" pitchFamily="2" charset="0"/>
                    <a:sym typeface="Helvetica"/>
                  </a:rPr>
                  <a:t>US (N. Virginia, Oregon, Ohio)</a:t>
                </a:r>
              </a:p>
              <a:p>
                <a:pPr algn="ctr" defTabSz="731473">
                  <a:spcAft>
                    <a:spcPts val="600"/>
                  </a:spcAft>
                  <a:defRPr/>
                </a:pPr>
                <a:r>
                  <a:rPr lang="en-US" altLang="en-US" sz="1800" kern="0" dirty="0">
                    <a:solidFill>
                      <a:srgbClr val="FFFFFF"/>
                    </a:solidFill>
                    <a:latin typeface="Amazon Ember" panose="02000000000000000000" pitchFamily="2" charset="0"/>
                    <a:ea typeface="Amazon Ember" panose="02000000000000000000" pitchFamily="2" charset="0"/>
                    <a:sym typeface="Helvetica"/>
                  </a:rPr>
                  <a:t>EU (Ireland, Frankfurt)</a:t>
                </a:r>
              </a:p>
              <a:p>
                <a:pPr algn="ctr" defTabSz="731473">
                  <a:spcAft>
                    <a:spcPts val="600"/>
                  </a:spcAft>
                  <a:defRPr/>
                </a:pPr>
                <a:r>
                  <a:rPr lang="en-US" altLang="en-US" sz="1800" kern="0" dirty="0">
                    <a:solidFill>
                      <a:srgbClr val="FFFFFF"/>
                    </a:solidFill>
                    <a:latin typeface="Amazon Ember" panose="02000000000000000000" pitchFamily="2" charset="0"/>
                    <a:ea typeface="Amazon Ember" panose="02000000000000000000" pitchFamily="2" charset="0"/>
                    <a:sym typeface="Helvetica"/>
                  </a:rPr>
                  <a:t>APAC (Mumbai, Sydney, Tokyo, Singapore)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721D6E1-8E0B-684F-B16F-456A4322C9FE}"/>
                </a:ext>
              </a:extLst>
            </p:cNvPr>
            <p:cNvGrpSpPr/>
            <p:nvPr/>
          </p:nvGrpSpPr>
          <p:grpSpPr>
            <a:xfrm>
              <a:off x="823467" y="4767203"/>
              <a:ext cx="12983464" cy="266700"/>
              <a:chOff x="821436" y="5562600"/>
              <a:chExt cx="12983464" cy="266700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00E651C-3CBF-E24D-95F4-FE47D864CC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1436" y="5562600"/>
                <a:ext cx="5907024" cy="0"/>
              </a:xfrm>
              <a:prstGeom prst="line">
                <a:avLst/>
              </a:prstGeom>
              <a:ln w="19050" cap="rnd">
                <a:solidFill>
                  <a:schemeClr val="accent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944E55B4-53C2-F44E-A418-60C42A5F4C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98606" y="5562600"/>
                <a:ext cx="5906294" cy="0"/>
              </a:xfrm>
              <a:prstGeom prst="line">
                <a:avLst/>
              </a:prstGeom>
              <a:ln w="19050" cap="rnd">
                <a:solidFill>
                  <a:schemeClr val="accent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0831336-6CAB-5645-A13C-B676C3451796}"/>
                  </a:ext>
                </a:extLst>
              </p:cNvPr>
              <p:cNvGrpSpPr/>
              <p:nvPr/>
            </p:nvGrpSpPr>
            <p:grpSpPr>
              <a:xfrm>
                <a:off x="6728460" y="5562600"/>
                <a:ext cx="1173480" cy="266700"/>
                <a:chOff x="6591300" y="5562600"/>
                <a:chExt cx="1173480" cy="266700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767D9FAB-2A7A-B549-A431-A4AFEF6ED6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91300" y="5562600"/>
                  <a:ext cx="586740" cy="266700"/>
                </a:xfrm>
                <a:prstGeom prst="line">
                  <a:avLst/>
                </a:prstGeom>
                <a:ln w="19050" cap="rnd">
                  <a:solidFill>
                    <a:schemeClr val="accent2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962310FC-6A21-694D-BC8F-1E182B35DF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78040" y="5562600"/>
                  <a:ext cx="586740" cy="266700"/>
                </a:xfrm>
                <a:prstGeom prst="line">
                  <a:avLst/>
                </a:prstGeom>
                <a:ln w="19050" cap="rnd">
                  <a:solidFill>
                    <a:schemeClr val="accent2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1519765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FEC2D2-9F4C-B145-8BDB-2175119D6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786" y="348233"/>
            <a:ext cx="13982827" cy="1079598"/>
          </a:xfrm>
        </p:spPr>
        <p:txBody>
          <a:bodyPr/>
          <a:lstStyle/>
          <a:p>
            <a:r>
              <a:rPr lang="en-HK" altLang="zh-CN" dirty="0">
                <a:latin typeface="+mj-ea"/>
                <a:ea typeface="+mj-ea"/>
              </a:rPr>
              <a:t>GRAVITON</a:t>
            </a:r>
            <a:r>
              <a:rPr lang="zh-CN" altLang="en-US" dirty="0">
                <a:latin typeface="+mj-ea"/>
                <a:ea typeface="+mj-ea"/>
              </a:rPr>
              <a:t> 目标市场</a:t>
            </a:r>
            <a:endParaRPr lang="en-US" dirty="0">
              <a:latin typeface="+mj-ea"/>
              <a:ea typeface="+mj-e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7564B16-3A0D-ED45-876D-DD183CDD2660}"/>
              </a:ext>
            </a:extLst>
          </p:cNvPr>
          <p:cNvGrpSpPr/>
          <p:nvPr/>
        </p:nvGrpSpPr>
        <p:grpSpPr>
          <a:xfrm>
            <a:off x="904527" y="3406571"/>
            <a:ext cx="11785633" cy="1144718"/>
            <a:chOff x="904527" y="3356449"/>
            <a:chExt cx="11785633" cy="114471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B5F3E33-8A9A-034A-B019-C6F739C75A1D}"/>
                </a:ext>
              </a:extLst>
            </p:cNvPr>
            <p:cNvSpPr txBox="1"/>
            <p:nvPr/>
          </p:nvSpPr>
          <p:spPr>
            <a:xfrm>
              <a:off x="11089722" y="3601870"/>
              <a:ext cx="1600438" cy="6278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800"/>
                </a:spcAft>
              </a:pPr>
              <a:r>
                <a:rPr lang="zh-CN" altLang="en-US" sz="2400" b="1" dirty="0">
                  <a:solidFill>
                    <a:schemeClr val="bg1"/>
                  </a:solidFill>
                  <a:latin typeface="+mn-ea"/>
                </a:rPr>
                <a:t>内存缓存</a:t>
              </a:r>
              <a:endParaRPr 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5B4B9F6-90E9-764D-93BE-37C721D6A433}"/>
                </a:ext>
              </a:extLst>
            </p:cNvPr>
            <p:cNvGrpSpPr/>
            <p:nvPr/>
          </p:nvGrpSpPr>
          <p:grpSpPr>
            <a:xfrm>
              <a:off x="4496386" y="3356449"/>
              <a:ext cx="2523073" cy="1144718"/>
              <a:chOff x="4440966" y="3356449"/>
              <a:chExt cx="2523073" cy="1144718"/>
            </a:xfrm>
          </p:grpSpPr>
          <p:sp>
            <p:nvSpPr>
              <p:cNvPr id="20" name="Rectangle: Rounded Corners 132">
                <a:extLst>
                  <a:ext uri="{FF2B5EF4-FFF2-40B4-BE49-F238E27FC236}">
                    <a16:creationId xmlns:a16="http://schemas.microsoft.com/office/drawing/2014/main" id="{299405B4-8553-A045-B1E7-B94316FDD979}"/>
                  </a:ext>
                </a:extLst>
              </p:cNvPr>
              <p:cNvSpPr/>
              <p:nvPr/>
            </p:nvSpPr>
            <p:spPr bwMode="auto">
              <a:xfrm>
                <a:off x="4440966" y="3403249"/>
                <a:ext cx="2523073" cy="1051119"/>
              </a:xfrm>
              <a:prstGeom prst="roundRect">
                <a:avLst>
                  <a:gd name="adj" fmla="val 6637"/>
                </a:avLst>
              </a:prstGeom>
              <a:noFill/>
              <a:ln w="25400">
                <a:solidFill>
                  <a:schemeClr val="accent3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92608" tIns="234086" rIns="292608" bIns="23408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49195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240" b="1" dirty="0">
                  <a:solidFill>
                    <a:schemeClr val="bg1"/>
                  </a:solidFill>
                  <a:cs typeface="Segoe UI" pitchFamily="34" charset="0"/>
                </a:endParaRPr>
              </a:p>
            </p:txBody>
          </p:sp>
          <p:grpSp>
            <p:nvGrpSpPr>
              <p:cNvPr id="21" name="Graphic 171">
                <a:extLst>
                  <a:ext uri="{FF2B5EF4-FFF2-40B4-BE49-F238E27FC236}">
                    <a16:creationId xmlns:a16="http://schemas.microsoft.com/office/drawing/2014/main" id="{82950550-E783-FA47-9BAF-9A0888CC84F5}"/>
                  </a:ext>
                </a:extLst>
              </p:cNvPr>
              <p:cNvGrpSpPr/>
              <p:nvPr/>
            </p:nvGrpSpPr>
            <p:grpSpPr>
              <a:xfrm>
                <a:off x="5021558" y="3356449"/>
                <a:ext cx="1227309" cy="1144718"/>
                <a:chOff x="11466136" y="2467863"/>
                <a:chExt cx="1472771" cy="1446354"/>
              </a:xfrm>
            </p:grpSpPr>
            <p:sp>
              <p:nvSpPr>
                <p:cNvPr id="22" name="Freeform: Shape 173">
                  <a:extLst>
                    <a:ext uri="{FF2B5EF4-FFF2-40B4-BE49-F238E27FC236}">
                      <a16:creationId xmlns:a16="http://schemas.microsoft.com/office/drawing/2014/main" id="{8F034537-E0D2-A648-951A-D33CF0FFC8A3}"/>
                    </a:ext>
                  </a:extLst>
                </p:cNvPr>
                <p:cNvSpPr/>
                <p:nvPr/>
              </p:nvSpPr>
              <p:spPr>
                <a:xfrm>
                  <a:off x="11554939" y="2530249"/>
                  <a:ext cx="1294453" cy="1274641"/>
                </a:xfrm>
                <a:custGeom>
                  <a:avLst/>
                  <a:gdLst>
                    <a:gd name="connsiteX0" fmla="*/ 1284902 w 1294453"/>
                    <a:gd name="connsiteY0" fmla="*/ 221601 h 1274640"/>
                    <a:gd name="connsiteX1" fmla="*/ 647582 w 1294453"/>
                    <a:gd name="connsiteY1" fmla="*/ 10262 h 1274640"/>
                    <a:gd name="connsiteX2" fmla="*/ 10262 w 1294453"/>
                    <a:gd name="connsiteY2" fmla="*/ 221601 h 1274640"/>
                    <a:gd name="connsiteX3" fmla="*/ 10262 w 1294453"/>
                    <a:gd name="connsiteY3" fmla="*/ 221601 h 1274640"/>
                    <a:gd name="connsiteX4" fmla="*/ 10262 w 1294453"/>
                    <a:gd name="connsiteY4" fmla="*/ 1056392 h 1274640"/>
                    <a:gd name="connsiteX5" fmla="*/ 647582 w 1294453"/>
                    <a:gd name="connsiteY5" fmla="*/ 1267731 h 1274640"/>
                    <a:gd name="connsiteX6" fmla="*/ 1284902 w 1294453"/>
                    <a:gd name="connsiteY6" fmla="*/ 1056392 h 1274640"/>
                    <a:gd name="connsiteX7" fmla="*/ 1284902 w 1294453"/>
                    <a:gd name="connsiteY7" fmla="*/ 221601 h 127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94453" h="1274640">
                      <a:moveTo>
                        <a:pt x="1284902" y="221601"/>
                      </a:moveTo>
                      <a:lnTo>
                        <a:pt x="647582" y="10262"/>
                      </a:lnTo>
                      <a:lnTo>
                        <a:pt x="10262" y="221601"/>
                      </a:lnTo>
                      <a:lnTo>
                        <a:pt x="10262" y="221601"/>
                      </a:lnTo>
                      <a:lnTo>
                        <a:pt x="10262" y="1056392"/>
                      </a:lnTo>
                      <a:lnTo>
                        <a:pt x="647582" y="1267731"/>
                      </a:lnTo>
                      <a:lnTo>
                        <a:pt x="1284902" y="1056392"/>
                      </a:lnTo>
                      <a:lnTo>
                        <a:pt x="1284902" y="221601"/>
                      </a:lnTo>
                      <a:close/>
                    </a:path>
                  </a:pathLst>
                </a:custGeom>
                <a:noFill/>
                <a:ln w="15875" cap="flat">
                  <a:solidFill>
                    <a:schemeClr val="bg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: Shape 174">
                  <a:extLst>
                    <a:ext uri="{FF2B5EF4-FFF2-40B4-BE49-F238E27FC236}">
                      <a16:creationId xmlns:a16="http://schemas.microsoft.com/office/drawing/2014/main" id="{C38C0908-5DFC-494D-B22D-34550339DDA3}"/>
                    </a:ext>
                  </a:extLst>
                </p:cNvPr>
                <p:cNvSpPr/>
                <p:nvPr/>
              </p:nvSpPr>
              <p:spPr>
                <a:xfrm>
                  <a:off x="11554939" y="2740928"/>
                  <a:ext cx="1294453" cy="231152"/>
                </a:xfrm>
                <a:custGeom>
                  <a:avLst/>
                  <a:gdLst>
                    <a:gd name="connsiteX0" fmla="*/ 10262 w 1294453"/>
                    <a:gd name="connsiteY0" fmla="*/ 10262 h 231152"/>
                    <a:gd name="connsiteX1" fmla="*/ 647582 w 1294453"/>
                    <a:gd name="connsiteY1" fmla="*/ 221601 h 231152"/>
                    <a:gd name="connsiteX2" fmla="*/ 1284902 w 1294453"/>
                    <a:gd name="connsiteY2" fmla="*/ 10262 h 231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94453" h="231152">
                      <a:moveTo>
                        <a:pt x="10262" y="10262"/>
                      </a:moveTo>
                      <a:lnTo>
                        <a:pt x="647582" y="221601"/>
                      </a:lnTo>
                      <a:lnTo>
                        <a:pt x="1284902" y="10262"/>
                      </a:lnTo>
                    </a:path>
                  </a:pathLst>
                </a:custGeom>
                <a:noFill/>
                <a:ln w="15875" cap="flat">
                  <a:solidFill>
                    <a:schemeClr val="bg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: Shape 175">
                  <a:extLst>
                    <a:ext uri="{FF2B5EF4-FFF2-40B4-BE49-F238E27FC236}">
                      <a16:creationId xmlns:a16="http://schemas.microsoft.com/office/drawing/2014/main" id="{F1CA9770-B39D-504F-BB96-F657D20A407A}"/>
                    </a:ext>
                  </a:extLst>
                </p:cNvPr>
                <p:cNvSpPr/>
                <p:nvPr/>
              </p:nvSpPr>
              <p:spPr>
                <a:xfrm>
                  <a:off x="12192260" y="2952267"/>
                  <a:ext cx="19813" cy="851962"/>
                </a:xfrm>
                <a:custGeom>
                  <a:avLst/>
                  <a:gdLst>
                    <a:gd name="connsiteX0" fmla="*/ 10262 w 19813"/>
                    <a:gd name="connsiteY0" fmla="*/ 10262 h 851961"/>
                    <a:gd name="connsiteX1" fmla="*/ 10262 w 19813"/>
                    <a:gd name="connsiteY1" fmla="*/ 845713 h 851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813" h="851961">
                      <a:moveTo>
                        <a:pt x="10262" y="10262"/>
                      </a:moveTo>
                      <a:lnTo>
                        <a:pt x="10262" y="845713"/>
                      </a:lnTo>
                    </a:path>
                  </a:pathLst>
                </a:custGeom>
                <a:ln w="15875" cap="flat">
                  <a:solidFill>
                    <a:schemeClr val="bg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: Shape 176">
                  <a:extLst>
                    <a:ext uri="{FF2B5EF4-FFF2-40B4-BE49-F238E27FC236}">
                      <a16:creationId xmlns:a16="http://schemas.microsoft.com/office/drawing/2014/main" id="{07A435BE-F7DC-B945-A6C2-F1B557990C0C}"/>
                    </a:ext>
                  </a:extLst>
                </p:cNvPr>
                <p:cNvSpPr/>
                <p:nvPr/>
              </p:nvSpPr>
              <p:spPr>
                <a:xfrm>
                  <a:off x="11554939" y="3365040"/>
                  <a:ext cx="1294453" cy="231152"/>
                </a:xfrm>
                <a:custGeom>
                  <a:avLst/>
                  <a:gdLst>
                    <a:gd name="connsiteX0" fmla="*/ 1284902 w 1294453"/>
                    <a:gd name="connsiteY0" fmla="*/ 221601 h 231152"/>
                    <a:gd name="connsiteX1" fmla="*/ 647582 w 1294453"/>
                    <a:gd name="connsiteY1" fmla="*/ 10262 h 231152"/>
                    <a:gd name="connsiteX2" fmla="*/ 10262 w 1294453"/>
                    <a:gd name="connsiteY2" fmla="*/ 221601 h 231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94453" h="231152">
                      <a:moveTo>
                        <a:pt x="1284902" y="221601"/>
                      </a:moveTo>
                      <a:lnTo>
                        <a:pt x="647582" y="10262"/>
                      </a:lnTo>
                      <a:lnTo>
                        <a:pt x="10262" y="221601"/>
                      </a:lnTo>
                    </a:path>
                  </a:pathLst>
                </a:custGeom>
                <a:noFill/>
                <a:ln w="15875" cap="flat">
                  <a:solidFill>
                    <a:schemeClr val="bg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" name="Freeform: Shape 177">
                  <a:extLst>
                    <a:ext uri="{FF2B5EF4-FFF2-40B4-BE49-F238E27FC236}">
                      <a16:creationId xmlns:a16="http://schemas.microsoft.com/office/drawing/2014/main" id="{456CF99E-2418-784A-A99D-48DCCFA3D5EA}"/>
                    </a:ext>
                  </a:extLst>
                </p:cNvPr>
                <p:cNvSpPr/>
                <p:nvPr/>
              </p:nvSpPr>
              <p:spPr>
                <a:xfrm>
                  <a:off x="12192260" y="2530249"/>
                  <a:ext cx="19813" cy="442492"/>
                </a:xfrm>
                <a:custGeom>
                  <a:avLst/>
                  <a:gdLst>
                    <a:gd name="connsiteX0" fmla="*/ 10262 w 19813"/>
                    <a:gd name="connsiteY0" fmla="*/ 10262 h 442491"/>
                    <a:gd name="connsiteX1" fmla="*/ 10262 w 19813"/>
                    <a:gd name="connsiteY1" fmla="*/ 432280 h 442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813" h="442491">
                      <a:moveTo>
                        <a:pt x="10262" y="10262"/>
                      </a:moveTo>
                      <a:lnTo>
                        <a:pt x="10262" y="432280"/>
                      </a:lnTo>
                    </a:path>
                  </a:pathLst>
                </a:custGeom>
                <a:ln w="158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 useBgFill="1">
              <p:nvSpPr>
                <p:cNvPr id="27" name="Freeform: Shape 178">
                  <a:extLst>
                    <a:ext uri="{FF2B5EF4-FFF2-40B4-BE49-F238E27FC236}">
                      <a16:creationId xmlns:a16="http://schemas.microsoft.com/office/drawing/2014/main" id="{85168716-291A-CD40-B0EB-880E35CEDFEA}"/>
                    </a:ext>
                  </a:extLst>
                </p:cNvPr>
                <p:cNvSpPr/>
                <p:nvPr/>
              </p:nvSpPr>
              <p:spPr>
                <a:xfrm>
                  <a:off x="12084609" y="2844616"/>
                  <a:ext cx="231152" cy="231152"/>
                </a:xfrm>
                <a:custGeom>
                  <a:avLst/>
                  <a:gdLst>
                    <a:gd name="connsiteX0" fmla="*/ 225564 w 231152"/>
                    <a:gd name="connsiteY0" fmla="*/ 117913 h 231152"/>
                    <a:gd name="connsiteX1" fmla="*/ 117913 w 231152"/>
                    <a:gd name="connsiteY1" fmla="*/ 225564 h 231152"/>
                    <a:gd name="connsiteX2" fmla="*/ 10262 w 231152"/>
                    <a:gd name="connsiteY2" fmla="*/ 117913 h 231152"/>
                    <a:gd name="connsiteX3" fmla="*/ 117913 w 231152"/>
                    <a:gd name="connsiteY3" fmla="*/ 10262 h 231152"/>
                    <a:gd name="connsiteX4" fmla="*/ 225564 w 231152"/>
                    <a:gd name="connsiteY4" fmla="*/ 117913 h 231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1152" h="231152">
                      <a:moveTo>
                        <a:pt x="225564" y="117913"/>
                      </a:moveTo>
                      <a:cubicBezTo>
                        <a:pt x="225564" y="177367"/>
                        <a:pt x="177367" y="225564"/>
                        <a:pt x="117913" y="225564"/>
                      </a:cubicBezTo>
                      <a:cubicBezTo>
                        <a:pt x="58459" y="225564"/>
                        <a:pt x="10262" y="177367"/>
                        <a:pt x="10262" y="117913"/>
                      </a:cubicBezTo>
                      <a:cubicBezTo>
                        <a:pt x="10262" y="58459"/>
                        <a:pt x="58459" y="10262"/>
                        <a:pt x="117913" y="10262"/>
                      </a:cubicBezTo>
                      <a:cubicBezTo>
                        <a:pt x="177367" y="10262"/>
                        <a:pt x="225564" y="58459"/>
                        <a:pt x="225564" y="117913"/>
                      </a:cubicBezTo>
                      <a:close/>
                    </a:path>
                  </a:pathLst>
                </a:custGeom>
                <a:ln w="1587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 useBgFill="1">
              <p:nvSpPr>
                <p:cNvPr id="28" name="Freeform: Shape 179">
                  <a:extLst>
                    <a:ext uri="{FF2B5EF4-FFF2-40B4-BE49-F238E27FC236}">
                      <a16:creationId xmlns:a16="http://schemas.microsoft.com/office/drawing/2014/main" id="{AF206CB6-A59A-2749-A046-F1DC4726B6D6}"/>
                    </a:ext>
                  </a:extLst>
                </p:cNvPr>
                <p:cNvSpPr/>
                <p:nvPr/>
              </p:nvSpPr>
              <p:spPr>
                <a:xfrm>
                  <a:off x="12084609" y="3680067"/>
                  <a:ext cx="231152" cy="231152"/>
                </a:xfrm>
                <a:custGeom>
                  <a:avLst/>
                  <a:gdLst>
                    <a:gd name="connsiteX0" fmla="*/ 225564 w 231152"/>
                    <a:gd name="connsiteY0" fmla="*/ 117913 h 231152"/>
                    <a:gd name="connsiteX1" fmla="*/ 117913 w 231152"/>
                    <a:gd name="connsiteY1" fmla="*/ 225564 h 231152"/>
                    <a:gd name="connsiteX2" fmla="*/ 10262 w 231152"/>
                    <a:gd name="connsiteY2" fmla="*/ 117913 h 231152"/>
                    <a:gd name="connsiteX3" fmla="*/ 117913 w 231152"/>
                    <a:gd name="connsiteY3" fmla="*/ 10262 h 231152"/>
                    <a:gd name="connsiteX4" fmla="*/ 225564 w 231152"/>
                    <a:gd name="connsiteY4" fmla="*/ 117913 h 231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1152" h="231152">
                      <a:moveTo>
                        <a:pt x="225564" y="117913"/>
                      </a:moveTo>
                      <a:cubicBezTo>
                        <a:pt x="225564" y="177367"/>
                        <a:pt x="177367" y="225564"/>
                        <a:pt x="117913" y="225564"/>
                      </a:cubicBezTo>
                      <a:cubicBezTo>
                        <a:pt x="58459" y="225564"/>
                        <a:pt x="10262" y="177367"/>
                        <a:pt x="10262" y="117913"/>
                      </a:cubicBezTo>
                      <a:cubicBezTo>
                        <a:pt x="10262" y="58459"/>
                        <a:pt x="58459" y="10262"/>
                        <a:pt x="117913" y="10262"/>
                      </a:cubicBezTo>
                      <a:cubicBezTo>
                        <a:pt x="177367" y="10262"/>
                        <a:pt x="225564" y="58459"/>
                        <a:pt x="225564" y="117913"/>
                      </a:cubicBezTo>
                      <a:close/>
                    </a:path>
                  </a:pathLst>
                </a:custGeom>
                <a:ln w="1587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 useBgFill="1">
              <p:nvSpPr>
                <p:cNvPr id="29" name="Freeform: Shape 180">
                  <a:extLst>
                    <a:ext uri="{FF2B5EF4-FFF2-40B4-BE49-F238E27FC236}">
                      <a16:creationId xmlns:a16="http://schemas.microsoft.com/office/drawing/2014/main" id="{ADEE51B5-FC99-A04B-A6FE-7B73786A8BF8}"/>
                    </a:ext>
                  </a:extLst>
                </p:cNvPr>
                <p:cNvSpPr/>
                <p:nvPr/>
              </p:nvSpPr>
              <p:spPr>
                <a:xfrm>
                  <a:off x="12740421" y="3487220"/>
                  <a:ext cx="198131" cy="198131"/>
                </a:xfrm>
                <a:custGeom>
                  <a:avLst/>
                  <a:gdLst>
                    <a:gd name="connsiteX0" fmla="*/ 188579 w 198130"/>
                    <a:gd name="connsiteY0" fmla="*/ 99421 h 198130"/>
                    <a:gd name="connsiteX1" fmla="*/ 99421 w 198130"/>
                    <a:gd name="connsiteY1" fmla="*/ 188580 h 198130"/>
                    <a:gd name="connsiteX2" fmla="*/ 10262 w 198130"/>
                    <a:gd name="connsiteY2" fmla="*/ 99421 h 198130"/>
                    <a:gd name="connsiteX3" fmla="*/ 99421 w 198130"/>
                    <a:gd name="connsiteY3" fmla="*/ 10262 h 198130"/>
                    <a:gd name="connsiteX4" fmla="*/ 188579 w 198130"/>
                    <a:gd name="connsiteY4" fmla="*/ 99421 h 198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130" h="198130">
                      <a:moveTo>
                        <a:pt x="188579" y="99421"/>
                      </a:moveTo>
                      <a:cubicBezTo>
                        <a:pt x="188579" y="148662"/>
                        <a:pt x="148662" y="188580"/>
                        <a:pt x="99421" y="188580"/>
                      </a:cubicBezTo>
                      <a:cubicBezTo>
                        <a:pt x="50180" y="188580"/>
                        <a:pt x="10262" y="148662"/>
                        <a:pt x="10262" y="99421"/>
                      </a:cubicBezTo>
                      <a:cubicBezTo>
                        <a:pt x="10262" y="50180"/>
                        <a:pt x="50180" y="10262"/>
                        <a:pt x="99421" y="10262"/>
                      </a:cubicBezTo>
                      <a:cubicBezTo>
                        <a:pt x="148662" y="10262"/>
                        <a:pt x="188579" y="50180"/>
                        <a:pt x="188579" y="99421"/>
                      </a:cubicBezTo>
                      <a:close/>
                    </a:path>
                  </a:pathLst>
                </a:custGeom>
                <a:ln w="1587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 useBgFill="1">
              <p:nvSpPr>
                <p:cNvPr id="30" name="Freeform: Shape 181">
                  <a:extLst>
                    <a:ext uri="{FF2B5EF4-FFF2-40B4-BE49-F238E27FC236}">
                      <a16:creationId xmlns:a16="http://schemas.microsoft.com/office/drawing/2014/main" id="{1A3DC4F4-FE2C-C44E-98DD-94F690359C26}"/>
                    </a:ext>
                  </a:extLst>
                </p:cNvPr>
                <p:cNvSpPr/>
                <p:nvPr/>
              </p:nvSpPr>
              <p:spPr>
                <a:xfrm>
                  <a:off x="12740421" y="2652430"/>
                  <a:ext cx="198131" cy="198131"/>
                </a:xfrm>
                <a:custGeom>
                  <a:avLst/>
                  <a:gdLst>
                    <a:gd name="connsiteX0" fmla="*/ 188579 w 198130"/>
                    <a:gd name="connsiteY0" fmla="*/ 99421 h 198130"/>
                    <a:gd name="connsiteX1" fmla="*/ 99421 w 198130"/>
                    <a:gd name="connsiteY1" fmla="*/ 188580 h 198130"/>
                    <a:gd name="connsiteX2" fmla="*/ 10262 w 198130"/>
                    <a:gd name="connsiteY2" fmla="*/ 99421 h 198130"/>
                    <a:gd name="connsiteX3" fmla="*/ 99421 w 198130"/>
                    <a:gd name="connsiteY3" fmla="*/ 10262 h 198130"/>
                    <a:gd name="connsiteX4" fmla="*/ 188579 w 198130"/>
                    <a:gd name="connsiteY4" fmla="*/ 99421 h 198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130" h="198130">
                      <a:moveTo>
                        <a:pt x="188579" y="99421"/>
                      </a:moveTo>
                      <a:cubicBezTo>
                        <a:pt x="188579" y="148662"/>
                        <a:pt x="148662" y="188580"/>
                        <a:pt x="99421" y="188580"/>
                      </a:cubicBezTo>
                      <a:cubicBezTo>
                        <a:pt x="50180" y="188580"/>
                        <a:pt x="10262" y="148662"/>
                        <a:pt x="10262" y="99421"/>
                      </a:cubicBezTo>
                      <a:cubicBezTo>
                        <a:pt x="10262" y="50180"/>
                        <a:pt x="50180" y="10262"/>
                        <a:pt x="99421" y="10262"/>
                      </a:cubicBezTo>
                      <a:cubicBezTo>
                        <a:pt x="148662" y="10262"/>
                        <a:pt x="188579" y="50180"/>
                        <a:pt x="188579" y="99421"/>
                      </a:cubicBezTo>
                      <a:close/>
                    </a:path>
                  </a:pathLst>
                </a:custGeom>
                <a:ln w="1587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 useBgFill="1">
              <p:nvSpPr>
                <p:cNvPr id="31" name="Freeform: Shape 182">
                  <a:extLst>
                    <a:ext uri="{FF2B5EF4-FFF2-40B4-BE49-F238E27FC236}">
                      <a16:creationId xmlns:a16="http://schemas.microsoft.com/office/drawing/2014/main" id="{095D0295-EB1E-D940-A0C8-791DB396C016}"/>
                    </a:ext>
                  </a:extLst>
                </p:cNvPr>
                <p:cNvSpPr/>
                <p:nvPr/>
              </p:nvSpPr>
              <p:spPr>
                <a:xfrm>
                  <a:off x="11465781" y="3487220"/>
                  <a:ext cx="198131" cy="198131"/>
                </a:xfrm>
                <a:custGeom>
                  <a:avLst/>
                  <a:gdLst>
                    <a:gd name="connsiteX0" fmla="*/ 188579 w 198130"/>
                    <a:gd name="connsiteY0" fmla="*/ 99421 h 198130"/>
                    <a:gd name="connsiteX1" fmla="*/ 99421 w 198130"/>
                    <a:gd name="connsiteY1" fmla="*/ 188580 h 198130"/>
                    <a:gd name="connsiteX2" fmla="*/ 10262 w 198130"/>
                    <a:gd name="connsiteY2" fmla="*/ 99421 h 198130"/>
                    <a:gd name="connsiteX3" fmla="*/ 99421 w 198130"/>
                    <a:gd name="connsiteY3" fmla="*/ 10262 h 198130"/>
                    <a:gd name="connsiteX4" fmla="*/ 188579 w 198130"/>
                    <a:gd name="connsiteY4" fmla="*/ 99421 h 198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130" h="198130">
                      <a:moveTo>
                        <a:pt x="188579" y="99421"/>
                      </a:moveTo>
                      <a:cubicBezTo>
                        <a:pt x="188579" y="148662"/>
                        <a:pt x="148662" y="188580"/>
                        <a:pt x="99421" y="188580"/>
                      </a:cubicBezTo>
                      <a:cubicBezTo>
                        <a:pt x="50180" y="188580"/>
                        <a:pt x="10262" y="148662"/>
                        <a:pt x="10262" y="99421"/>
                      </a:cubicBezTo>
                      <a:cubicBezTo>
                        <a:pt x="10262" y="50180"/>
                        <a:pt x="50180" y="10262"/>
                        <a:pt x="99421" y="10262"/>
                      </a:cubicBezTo>
                      <a:cubicBezTo>
                        <a:pt x="148662" y="10262"/>
                        <a:pt x="188579" y="50180"/>
                        <a:pt x="188579" y="99421"/>
                      </a:cubicBezTo>
                      <a:close/>
                    </a:path>
                  </a:pathLst>
                </a:custGeom>
                <a:ln w="1587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 useBgFill="1">
              <p:nvSpPr>
                <p:cNvPr id="32" name="Freeform: Shape 183">
                  <a:extLst>
                    <a:ext uri="{FF2B5EF4-FFF2-40B4-BE49-F238E27FC236}">
                      <a16:creationId xmlns:a16="http://schemas.microsoft.com/office/drawing/2014/main" id="{1939039B-E07A-344B-BEA0-F2D16EBC00AB}"/>
                    </a:ext>
                  </a:extLst>
                </p:cNvPr>
                <p:cNvSpPr/>
                <p:nvPr/>
              </p:nvSpPr>
              <p:spPr>
                <a:xfrm>
                  <a:off x="11465781" y="2652430"/>
                  <a:ext cx="198131" cy="198131"/>
                </a:xfrm>
                <a:custGeom>
                  <a:avLst/>
                  <a:gdLst>
                    <a:gd name="connsiteX0" fmla="*/ 188579 w 198130"/>
                    <a:gd name="connsiteY0" fmla="*/ 99421 h 198130"/>
                    <a:gd name="connsiteX1" fmla="*/ 99421 w 198130"/>
                    <a:gd name="connsiteY1" fmla="*/ 188580 h 198130"/>
                    <a:gd name="connsiteX2" fmla="*/ 10262 w 198130"/>
                    <a:gd name="connsiteY2" fmla="*/ 99421 h 198130"/>
                    <a:gd name="connsiteX3" fmla="*/ 99421 w 198130"/>
                    <a:gd name="connsiteY3" fmla="*/ 10262 h 198130"/>
                    <a:gd name="connsiteX4" fmla="*/ 188579 w 198130"/>
                    <a:gd name="connsiteY4" fmla="*/ 99421 h 198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130" h="198130">
                      <a:moveTo>
                        <a:pt x="188579" y="99421"/>
                      </a:moveTo>
                      <a:cubicBezTo>
                        <a:pt x="188579" y="148662"/>
                        <a:pt x="148662" y="188580"/>
                        <a:pt x="99421" y="188580"/>
                      </a:cubicBezTo>
                      <a:cubicBezTo>
                        <a:pt x="50180" y="188580"/>
                        <a:pt x="10262" y="148662"/>
                        <a:pt x="10262" y="99421"/>
                      </a:cubicBezTo>
                      <a:cubicBezTo>
                        <a:pt x="10262" y="50180"/>
                        <a:pt x="50180" y="10262"/>
                        <a:pt x="99421" y="10262"/>
                      </a:cubicBezTo>
                      <a:cubicBezTo>
                        <a:pt x="148662" y="10262"/>
                        <a:pt x="188579" y="50180"/>
                        <a:pt x="188579" y="99421"/>
                      </a:cubicBezTo>
                      <a:close/>
                    </a:path>
                  </a:pathLst>
                </a:custGeom>
                <a:ln w="1587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 useBgFill="1">
              <p:nvSpPr>
                <p:cNvPr id="33" name="Freeform: Shape 184">
                  <a:extLst>
                    <a:ext uri="{FF2B5EF4-FFF2-40B4-BE49-F238E27FC236}">
                      <a16:creationId xmlns:a16="http://schemas.microsoft.com/office/drawing/2014/main" id="{8B5E4B0F-8FD3-8143-8DC4-67C31412D007}"/>
                    </a:ext>
                  </a:extLst>
                </p:cNvPr>
                <p:cNvSpPr/>
                <p:nvPr/>
              </p:nvSpPr>
              <p:spPr>
                <a:xfrm>
                  <a:off x="12129518" y="2467508"/>
                  <a:ext cx="145296" cy="145296"/>
                </a:xfrm>
                <a:custGeom>
                  <a:avLst/>
                  <a:gdLst>
                    <a:gd name="connsiteX0" fmla="*/ 135745 w 145295"/>
                    <a:gd name="connsiteY0" fmla="*/ 73003 h 145295"/>
                    <a:gd name="connsiteX1" fmla="*/ 73003 w 145295"/>
                    <a:gd name="connsiteY1" fmla="*/ 135745 h 145295"/>
                    <a:gd name="connsiteX2" fmla="*/ 10262 w 145295"/>
                    <a:gd name="connsiteY2" fmla="*/ 73003 h 145295"/>
                    <a:gd name="connsiteX3" fmla="*/ 73003 w 145295"/>
                    <a:gd name="connsiteY3" fmla="*/ 10262 h 145295"/>
                    <a:gd name="connsiteX4" fmla="*/ 135745 w 145295"/>
                    <a:gd name="connsiteY4" fmla="*/ 73003 h 145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295" h="145295">
                      <a:moveTo>
                        <a:pt x="135745" y="73003"/>
                      </a:moveTo>
                      <a:cubicBezTo>
                        <a:pt x="135745" y="107654"/>
                        <a:pt x="107654" y="135745"/>
                        <a:pt x="73003" y="135745"/>
                      </a:cubicBezTo>
                      <a:cubicBezTo>
                        <a:pt x="38352" y="135745"/>
                        <a:pt x="10262" y="107654"/>
                        <a:pt x="10262" y="73003"/>
                      </a:cubicBezTo>
                      <a:cubicBezTo>
                        <a:pt x="10262" y="38352"/>
                        <a:pt x="38352" y="10262"/>
                        <a:pt x="73003" y="10262"/>
                      </a:cubicBezTo>
                      <a:cubicBezTo>
                        <a:pt x="107654" y="10262"/>
                        <a:pt x="135745" y="38352"/>
                        <a:pt x="135745" y="73003"/>
                      </a:cubicBezTo>
                      <a:close/>
                    </a:path>
                  </a:pathLst>
                </a:custGeom>
                <a:ln w="1587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3A14D3A-FD84-BF4A-8FE6-04D138AEBA77}"/>
                </a:ext>
              </a:extLst>
            </p:cNvPr>
            <p:cNvSpPr txBox="1"/>
            <p:nvPr/>
          </p:nvSpPr>
          <p:spPr>
            <a:xfrm>
              <a:off x="904527" y="3614876"/>
              <a:ext cx="2643994" cy="6278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800"/>
                </a:spcAft>
              </a:pPr>
              <a:r>
                <a:rPr lang="zh-CN" altLang="en-US" sz="2400" b="1" dirty="0">
                  <a:solidFill>
                    <a:schemeClr val="bg1"/>
                  </a:solidFill>
                  <a:latin typeface="+mn-ea"/>
                </a:rPr>
                <a:t>高性能计算 </a:t>
              </a:r>
              <a:r>
                <a:rPr lang="en-US" altLang="zh-CN" sz="2400" b="1" dirty="0">
                  <a:solidFill>
                    <a:schemeClr val="bg1"/>
                  </a:solidFill>
                  <a:latin typeface="+mn-ea"/>
                </a:rPr>
                <a:t>HPC</a:t>
              </a:r>
              <a:endParaRPr 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2F1525C-1A23-E441-BD56-B279D48125A9}"/>
                </a:ext>
              </a:extLst>
            </p:cNvPr>
            <p:cNvGrpSpPr/>
            <p:nvPr/>
          </p:nvGrpSpPr>
          <p:grpSpPr>
            <a:xfrm>
              <a:off x="7682539" y="3403249"/>
              <a:ext cx="2523073" cy="1051119"/>
              <a:chOff x="7737959" y="3403249"/>
              <a:chExt cx="2523073" cy="105111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7095790-51DF-6E4D-ADEE-C1847403E0BF}"/>
                  </a:ext>
                </a:extLst>
              </p:cNvPr>
              <p:cNvGrpSpPr/>
              <p:nvPr/>
            </p:nvGrpSpPr>
            <p:grpSpPr>
              <a:xfrm>
                <a:off x="8554550" y="3443380"/>
                <a:ext cx="963289" cy="970857"/>
                <a:chOff x="503600" y="4110038"/>
                <a:chExt cx="1576387" cy="1588770"/>
              </a:xfrm>
            </p:grpSpPr>
            <p:sp>
              <p:nvSpPr>
                <p:cNvPr id="12" name="Freeform: Shape 9">
                  <a:extLst>
                    <a:ext uri="{FF2B5EF4-FFF2-40B4-BE49-F238E27FC236}">
                      <a16:creationId xmlns:a16="http://schemas.microsoft.com/office/drawing/2014/main" id="{5A45FDE8-B3D9-FB48-AC95-AB2062E5F094}"/>
                    </a:ext>
                  </a:extLst>
                </p:cNvPr>
                <p:cNvSpPr/>
                <p:nvPr/>
              </p:nvSpPr>
              <p:spPr>
                <a:xfrm>
                  <a:off x="503600" y="4479608"/>
                  <a:ext cx="1219200" cy="1219200"/>
                </a:xfrm>
                <a:custGeom>
                  <a:avLst/>
                  <a:gdLst>
                    <a:gd name="connsiteX0" fmla="*/ 14288 w 1219200"/>
                    <a:gd name="connsiteY0" fmla="*/ 14287 h 1219200"/>
                    <a:gd name="connsiteX1" fmla="*/ 1209675 w 1219200"/>
                    <a:gd name="connsiteY1" fmla="*/ 14287 h 1219200"/>
                    <a:gd name="connsiteX2" fmla="*/ 1209675 w 1219200"/>
                    <a:gd name="connsiteY2" fmla="*/ 1209675 h 1219200"/>
                    <a:gd name="connsiteX3" fmla="*/ 14288 w 1219200"/>
                    <a:gd name="connsiteY3" fmla="*/ 1209675 h 1219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19200" h="1219200">
                      <a:moveTo>
                        <a:pt x="14288" y="14287"/>
                      </a:moveTo>
                      <a:lnTo>
                        <a:pt x="1209675" y="14287"/>
                      </a:lnTo>
                      <a:lnTo>
                        <a:pt x="1209675" y="1209675"/>
                      </a:lnTo>
                      <a:lnTo>
                        <a:pt x="14288" y="1209675"/>
                      </a:lnTo>
                      <a:close/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: Shape 10">
                  <a:extLst>
                    <a:ext uri="{FF2B5EF4-FFF2-40B4-BE49-F238E27FC236}">
                      <a16:creationId xmlns:a16="http://schemas.microsoft.com/office/drawing/2014/main" id="{EAFCF7CA-4106-2C42-9F43-512BAB448617}"/>
                    </a:ext>
                  </a:extLst>
                </p:cNvPr>
                <p:cNvSpPr/>
                <p:nvPr/>
              </p:nvSpPr>
              <p:spPr>
                <a:xfrm>
                  <a:off x="684575" y="4289107"/>
                  <a:ext cx="1219200" cy="1219200"/>
                </a:xfrm>
                <a:custGeom>
                  <a:avLst/>
                  <a:gdLst>
                    <a:gd name="connsiteX0" fmla="*/ 14288 w 1219200"/>
                    <a:gd name="connsiteY0" fmla="*/ 204788 h 1219200"/>
                    <a:gd name="connsiteX1" fmla="*/ 14288 w 1219200"/>
                    <a:gd name="connsiteY1" fmla="*/ 14288 h 1219200"/>
                    <a:gd name="connsiteX2" fmla="*/ 1209675 w 1219200"/>
                    <a:gd name="connsiteY2" fmla="*/ 14288 h 1219200"/>
                    <a:gd name="connsiteX3" fmla="*/ 1209675 w 1219200"/>
                    <a:gd name="connsiteY3" fmla="*/ 1209675 h 1219200"/>
                    <a:gd name="connsiteX4" fmla="*/ 1028700 w 1219200"/>
                    <a:gd name="connsiteY4" fmla="*/ 1209675 h 1219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9200" h="1219200">
                      <a:moveTo>
                        <a:pt x="14288" y="204788"/>
                      </a:moveTo>
                      <a:lnTo>
                        <a:pt x="14288" y="14288"/>
                      </a:lnTo>
                      <a:lnTo>
                        <a:pt x="1209675" y="14288"/>
                      </a:lnTo>
                      <a:lnTo>
                        <a:pt x="1209675" y="1209675"/>
                      </a:lnTo>
                      <a:lnTo>
                        <a:pt x="1028700" y="1209675"/>
                      </a:lnTo>
                    </a:path>
                  </a:pathLst>
                </a:custGeom>
                <a:noFill/>
                <a:ln w="158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" name="Freeform: Shape 11">
                  <a:extLst>
                    <a:ext uri="{FF2B5EF4-FFF2-40B4-BE49-F238E27FC236}">
                      <a16:creationId xmlns:a16="http://schemas.microsoft.com/office/drawing/2014/main" id="{075CEE82-A944-1D47-8980-10BD70457C7D}"/>
                    </a:ext>
                  </a:extLst>
                </p:cNvPr>
                <p:cNvSpPr/>
                <p:nvPr/>
              </p:nvSpPr>
              <p:spPr>
                <a:xfrm>
                  <a:off x="860787" y="4110038"/>
                  <a:ext cx="1219200" cy="1219200"/>
                </a:xfrm>
                <a:custGeom>
                  <a:avLst/>
                  <a:gdLst>
                    <a:gd name="connsiteX0" fmla="*/ 1033463 w 1219200"/>
                    <a:gd name="connsiteY0" fmla="*/ 1209675 h 1219200"/>
                    <a:gd name="connsiteX1" fmla="*/ 1209675 w 1219200"/>
                    <a:gd name="connsiteY1" fmla="*/ 1209675 h 1219200"/>
                    <a:gd name="connsiteX2" fmla="*/ 1209675 w 1219200"/>
                    <a:gd name="connsiteY2" fmla="*/ 14288 h 1219200"/>
                    <a:gd name="connsiteX3" fmla="*/ 14288 w 1219200"/>
                    <a:gd name="connsiteY3" fmla="*/ 14288 h 1219200"/>
                    <a:gd name="connsiteX4" fmla="*/ 14288 w 1219200"/>
                    <a:gd name="connsiteY4" fmla="*/ 193358 h 1219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9200" h="1219200">
                      <a:moveTo>
                        <a:pt x="1033463" y="1209675"/>
                      </a:moveTo>
                      <a:lnTo>
                        <a:pt x="1209675" y="1209675"/>
                      </a:lnTo>
                      <a:lnTo>
                        <a:pt x="1209675" y="14288"/>
                      </a:lnTo>
                      <a:lnTo>
                        <a:pt x="14288" y="14288"/>
                      </a:lnTo>
                      <a:lnTo>
                        <a:pt x="14288" y="193358"/>
                      </a:lnTo>
                    </a:path>
                  </a:pathLst>
                </a:custGeom>
                <a:noFill/>
                <a:ln w="158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" name="Freeform: Shape 12">
                  <a:extLst>
                    <a:ext uri="{FF2B5EF4-FFF2-40B4-BE49-F238E27FC236}">
                      <a16:creationId xmlns:a16="http://schemas.microsoft.com/office/drawing/2014/main" id="{B777ED93-AD93-3541-AD2E-C2E7D3ECA2A9}"/>
                    </a:ext>
                  </a:extLst>
                </p:cNvPr>
                <p:cNvSpPr/>
                <p:nvPr/>
              </p:nvSpPr>
              <p:spPr>
                <a:xfrm>
                  <a:off x="901745" y="4479608"/>
                  <a:ext cx="28575" cy="1219200"/>
                </a:xfrm>
                <a:custGeom>
                  <a:avLst/>
                  <a:gdLst>
                    <a:gd name="connsiteX0" fmla="*/ 14287 w 28575"/>
                    <a:gd name="connsiteY0" fmla="*/ 1209675 h 1219200"/>
                    <a:gd name="connsiteX1" fmla="*/ 14287 w 28575"/>
                    <a:gd name="connsiteY1" fmla="*/ 14287 h 1219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1219200">
                      <a:moveTo>
                        <a:pt x="14287" y="1209675"/>
                      </a:moveTo>
                      <a:lnTo>
                        <a:pt x="14287" y="14287"/>
                      </a:lnTo>
                    </a:path>
                  </a:pathLst>
                </a:custGeom>
                <a:ln w="1587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: Shape 13">
                  <a:extLst>
                    <a:ext uri="{FF2B5EF4-FFF2-40B4-BE49-F238E27FC236}">
                      <a16:creationId xmlns:a16="http://schemas.microsoft.com/office/drawing/2014/main" id="{01672BAB-A852-1340-9D36-4B010578693B}"/>
                    </a:ext>
                  </a:extLst>
                </p:cNvPr>
                <p:cNvSpPr/>
                <p:nvPr/>
              </p:nvSpPr>
              <p:spPr>
                <a:xfrm>
                  <a:off x="1301795" y="4479608"/>
                  <a:ext cx="28575" cy="1219200"/>
                </a:xfrm>
                <a:custGeom>
                  <a:avLst/>
                  <a:gdLst>
                    <a:gd name="connsiteX0" fmla="*/ 14288 w 28575"/>
                    <a:gd name="connsiteY0" fmla="*/ 14287 h 1219200"/>
                    <a:gd name="connsiteX1" fmla="*/ 14288 w 28575"/>
                    <a:gd name="connsiteY1" fmla="*/ 1209675 h 1219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1219200">
                      <a:moveTo>
                        <a:pt x="14288" y="14287"/>
                      </a:moveTo>
                      <a:lnTo>
                        <a:pt x="14288" y="1209675"/>
                      </a:lnTo>
                    </a:path>
                  </a:pathLst>
                </a:custGeom>
                <a:ln w="1587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: Shape 14">
                  <a:extLst>
                    <a:ext uri="{FF2B5EF4-FFF2-40B4-BE49-F238E27FC236}">
                      <a16:creationId xmlns:a16="http://schemas.microsoft.com/office/drawing/2014/main" id="{BECA0D21-AFCE-134A-B0F6-58DAE98904A1}"/>
                    </a:ext>
                  </a:extLst>
                </p:cNvPr>
                <p:cNvSpPr/>
                <p:nvPr/>
              </p:nvSpPr>
              <p:spPr>
                <a:xfrm>
                  <a:off x="503600" y="5268278"/>
                  <a:ext cx="1219200" cy="28575"/>
                </a:xfrm>
                <a:custGeom>
                  <a:avLst/>
                  <a:gdLst>
                    <a:gd name="connsiteX0" fmla="*/ 1209675 w 1219200"/>
                    <a:gd name="connsiteY0" fmla="*/ 14287 h 28575"/>
                    <a:gd name="connsiteX1" fmla="*/ 14288 w 1219200"/>
                    <a:gd name="connsiteY1" fmla="*/ 14287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19200" h="28575">
                      <a:moveTo>
                        <a:pt x="1209675" y="14287"/>
                      </a:moveTo>
                      <a:lnTo>
                        <a:pt x="14288" y="14287"/>
                      </a:lnTo>
                    </a:path>
                  </a:pathLst>
                </a:custGeom>
                <a:ln w="1587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: Shape 16">
                  <a:extLst>
                    <a:ext uri="{FF2B5EF4-FFF2-40B4-BE49-F238E27FC236}">
                      <a16:creationId xmlns:a16="http://schemas.microsoft.com/office/drawing/2014/main" id="{6AA56B3D-CF3E-8A4D-AFE2-F3F344EA8536}"/>
                    </a:ext>
                  </a:extLst>
                </p:cNvPr>
                <p:cNvSpPr/>
                <p:nvPr/>
              </p:nvSpPr>
              <p:spPr>
                <a:xfrm>
                  <a:off x="503600" y="4887278"/>
                  <a:ext cx="1219200" cy="28575"/>
                </a:xfrm>
                <a:custGeom>
                  <a:avLst/>
                  <a:gdLst>
                    <a:gd name="connsiteX0" fmla="*/ 14288 w 1219200"/>
                    <a:gd name="connsiteY0" fmla="*/ 14287 h 28575"/>
                    <a:gd name="connsiteX1" fmla="*/ 1209675 w 1219200"/>
                    <a:gd name="connsiteY1" fmla="*/ 14287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19200" h="28575">
                      <a:moveTo>
                        <a:pt x="14288" y="14287"/>
                      </a:moveTo>
                      <a:lnTo>
                        <a:pt x="1209675" y="14287"/>
                      </a:lnTo>
                    </a:path>
                  </a:pathLst>
                </a:custGeom>
                <a:ln w="1587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: Shape 17">
                  <a:extLst>
                    <a:ext uri="{FF2B5EF4-FFF2-40B4-BE49-F238E27FC236}">
                      <a16:creationId xmlns:a16="http://schemas.microsoft.com/office/drawing/2014/main" id="{64DC9F11-ED7C-4F4C-A5B1-4934C6CE87DB}"/>
                    </a:ext>
                  </a:extLst>
                </p:cNvPr>
                <p:cNvSpPr/>
                <p:nvPr/>
              </p:nvSpPr>
              <p:spPr>
                <a:xfrm>
                  <a:off x="555987" y="4533900"/>
                  <a:ext cx="1114425" cy="1114425"/>
                </a:xfrm>
                <a:custGeom>
                  <a:avLst/>
                  <a:gdLst>
                    <a:gd name="connsiteX0" fmla="*/ 14288 w 1114425"/>
                    <a:gd name="connsiteY0" fmla="*/ 14288 h 1114425"/>
                    <a:gd name="connsiteX1" fmla="*/ 48578 w 1114425"/>
                    <a:gd name="connsiteY1" fmla="*/ 14288 h 1114425"/>
                    <a:gd name="connsiteX2" fmla="*/ 48578 w 1114425"/>
                    <a:gd name="connsiteY2" fmla="*/ 142875 h 1114425"/>
                    <a:gd name="connsiteX3" fmla="*/ 14288 w 1114425"/>
                    <a:gd name="connsiteY3" fmla="*/ 142875 h 1114425"/>
                    <a:gd name="connsiteX4" fmla="*/ 81915 w 1114425"/>
                    <a:gd name="connsiteY4" fmla="*/ 142875 h 1114425"/>
                    <a:gd name="connsiteX5" fmla="*/ 192405 w 1114425"/>
                    <a:gd name="connsiteY5" fmla="*/ 14288 h 1114425"/>
                    <a:gd name="connsiteX6" fmla="*/ 128588 w 1114425"/>
                    <a:gd name="connsiteY6" fmla="*/ 14288 h 1114425"/>
                    <a:gd name="connsiteX7" fmla="*/ 128588 w 1114425"/>
                    <a:gd name="connsiteY7" fmla="*/ 142875 h 1114425"/>
                    <a:gd name="connsiteX8" fmla="*/ 192405 w 1114425"/>
                    <a:gd name="connsiteY8" fmla="*/ 142875 h 1114425"/>
                    <a:gd name="connsiteX9" fmla="*/ 192405 w 1114425"/>
                    <a:gd name="connsiteY9" fmla="*/ 14288 h 1114425"/>
                    <a:gd name="connsiteX10" fmla="*/ 273368 w 1114425"/>
                    <a:gd name="connsiteY10" fmla="*/ 142875 h 1114425"/>
                    <a:gd name="connsiteX11" fmla="*/ 273368 w 1114425"/>
                    <a:gd name="connsiteY11" fmla="*/ 14288 h 1114425"/>
                    <a:gd name="connsiteX12" fmla="*/ 239078 w 1114425"/>
                    <a:gd name="connsiteY12" fmla="*/ 14288 h 1114425"/>
                    <a:gd name="connsiteX13" fmla="*/ 239078 w 1114425"/>
                    <a:gd name="connsiteY13" fmla="*/ 142875 h 1114425"/>
                    <a:gd name="connsiteX14" fmla="*/ 306705 w 1114425"/>
                    <a:gd name="connsiteY14" fmla="*/ 142875 h 1114425"/>
                    <a:gd name="connsiteX15" fmla="*/ 78105 w 1114425"/>
                    <a:gd name="connsiteY15" fmla="*/ 188595 h 1114425"/>
                    <a:gd name="connsiteX16" fmla="*/ 14288 w 1114425"/>
                    <a:gd name="connsiteY16" fmla="*/ 188595 h 1114425"/>
                    <a:gd name="connsiteX17" fmla="*/ 14288 w 1114425"/>
                    <a:gd name="connsiteY17" fmla="*/ 317183 h 1114425"/>
                    <a:gd name="connsiteX18" fmla="*/ 78105 w 1114425"/>
                    <a:gd name="connsiteY18" fmla="*/ 317183 h 1114425"/>
                    <a:gd name="connsiteX19" fmla="*/ 78105 w 1114425"/>
                    <a:gd name="connsiteY19" fmla="*/ 188595 h 1114425"/>
                    <a:gd name="connsiteX20" fmla="*/ 159068 w 1114425"/>
                    <a:gd name="connsiteY20" fmla="*/ 316230 h 1114425"/>
                    <a:gd name="connsiteX21" fmla="*/ 159068 w 1114425"/>
                    <a:gd name="connsiteY21" fmla="*/ 188595 h 1114425"/>
                    <a:gd name="connsiteX22" fmla="*/ 124778 w 1114425"/>
                    <a:gd name="connsiteY22" fmla="*/ 188595 h 1114425"/>
                    <a:gd name="connsiteX23" fmla="*/ 124778 w 1114425"/>
                    <a:gd name="connsiteY23" fmla="*/ 316230 h 1114425"/>
                    <a:gd name="connsiteX24" fmla="*/ 192405 w 1114425"/>
                    <a:gd name="connsiteY24" fmla="*/ 316230 h 1114425"/>
                    <a:gd name="connsiteX25" fmla="*/ 304800 w 1114425"/>
                    <a:gd name="connsiteY25" fmla="*/ 188595 h 1114425"/>
                    <a:gd name="connsiteX26" fmla="*/ 240983 w 1114425"/>
                    <a:gd name="connsiteY26" fmla="*/ 188595 h 1114425"/>
                    <a:gd name="connsiteX27" fmla="*/ 240983 w 1114425"/>
                    <a:gd name="connsiteY27" fmla="*/ 317183 h 1114425"/>
                    <a:gd name="connsiteX28" fmla="*/ 304800 w 1114425"/>
                    <a:gd name="connsiteY28" fmla="*/ 317183 h 1114425"/>
                    <a:gd name="connsiteX29" fmla="*/ 304800 w 1114425"/>
                    <a:gd name="connsiteY29" fmla="*/ 188595 h 1114425"/>
                    <a:gd name="connsiteX30" fmla="*/ 447675 w 1114425"/>
                    <a:gd name="connsiteY30" fmla="*/ 142875 h 1114425"/>
                    <a:gd name="connsiteX31" fmla="*/ 447675 w 1114425"/>
                    <a:gd name="connsiteY31" fmla="*/ 14288 h 1114425"/>
                    <a:gd name="connsiteX32" fmla="*/ 413385 w 1114425"/>
                    <a:gd name="connsiteY32" fmla="*/ 14288 h 1114425"/>
                    <a:gd name="connsiteX33" fmla="*/ 413385 w 1114425"/>
                    <a:gd name="connsiteY33" fmla="*/ 142875 h 1114425"/>
                    <a:gd name="connsiteX34" fmla="*/ 481013 w 1114425"/>
                    <a:gd name="connsiteY34" fmla="*/ 142875 h 1114425"/>
                    <a:gd name="connsiteX35" fmla="*/ 591503 w 1114425"/>
                    <a:gd name="connsiteY35" fmla="*/ 14288 h 1114425"/>
                    <a:gd name="connsiteX36" fmla="*/ 527685 w 1114425"/>
                    <a:gd name="connsiteY36" fmla="*/ 14288 h 1114425"/>
                    <a:gd name="connsiteX37" fmla="*/ 527685 w 1114425"/>
                    <a:gd name="connsiteY37" fmla="*/ 142875 h 1114425"/>
                    <a:gd name="connsiteX38" fmla="*/ 591503 w 1114425"/>
                    <a:gd name="connsiteY38" fmla="*/ 142875 h 1114425"/>
                    <a:gd name="connsiteX39" fmla="*/ 591503 w 1114425"/>
                    <a:gd name="connsiteY39" fmla="*/ 14288 h 1114425"/>
                    <a:gd name="connsiteX40" fmla="*/ 673418 w 1114425"/>
                    <a:gd name="connsiteY40" fmla="*/ 142875 h 1114425"/>
                    <a:gd name="connsiteX41" fmla="*/ 673418 w 1114425"/>
                    <a:gd name="connsiteY41" fmla="*/ 14288 h 1114425"/>
                    <a:gd name="connsiteX42" fmla="*/ 639128 w 1114425"/>
                    <a:gd name="connsiteY42" fmla="*/ 14288 h 1114425"/>
                    <a:gd name="connsiteX43" fmla="*/ 639128 w 1114425"/>
                    <a:gd name="connsiteY43" fmla="*/ 142875 h 1114425"/>
                    <a:gd name="connsiteX44" fmla="*/ 706755 w 1114425"/>
                    <a:gd name="connsiteY44" fmla="*/ 142875 h 1114425"/>
                    <a:gd name="connsiteX45" fmla="*/ 477203 w 1114425"/>
                    <a:gd name="connsiteY45" fmla="*/ 188595 h 1114425"/>
                    <a:gd name="connsiteX46" fmla="*/ 413385 w 1114425"/>
                    <a:gd name="connsiteY46" fmla="*/ 188595 h 1114425"/>
                    <a:gd name="connsiteX47" fmla="*/ 413385 w 1114425"/>
                    <a:gd name="connsiteY47" fmla="*/ 317183 h 1114425"/>
                    <a:gd name="connsiteX48" fmla="*/ 477203 w 1114425"/>
                    <a:gd name="connsiteY48" fmla="*/ 317183 h 1114425"/>
                    <a:gd name="connsiteX49" fmla="*/ 477203 w 1114425"/>
                    <a:gd name="connsiteY49" fmla="*/ 188595 h 1114425"/>
                    <a:gd name="connsiteX50" fmla="*/ 558165 w 1114425"/>
                    <a:gd name="connsiteY50" fmla="*/ 316230 h 1114425"/>
                    <a:gd name="connsiteX51" fmla="*/ 558165 w 1114425"/>
                    <a:gd name="connsiteY51" fmla="*/ 188595 h 1114425"/>
                    <a:gd name="connsiteX52" fmla="*/ 523875 w 1114425"/>
                    <a:gd name="connsiteY52" fmla="*/ 188595 h 1114425"/>
                    <a:gd name="connsiteX53" fmla="*/ 523875 w 1114425"/>
                    <a:gd name="connsiteY53" fmla="*/ 316230 h 1114425"/>
                    <a:gd name="connsiteX54" fmla="*/ 591503 w 1114425"/>
                    <a:gd name="connsiteY54" fmla="*/ 316230 h 1114425"/>
                    <a:gd name="connsiteX55" fmla="*/ 703898 w 1114425"/>
                    <a:gd name="connsiteY55" fmla="*/ 188595 h 1114425"/>
                    <a:gd name="connsiteX56" fmla="*/ 640080 w 1114425"/>
                    <a:gd name="connsiteY56" fmla="*/ 188595 h 1114425"/>
                    <a:gd name="connsiteX57" fmla="*/ 640080 w 1114425"/>
                    <a:gd name="connsiteY57" fmla="*/ 317183 h 1114425"/>
                    <a:gd name="connsiteX58" fmla="*/ 703898 w 1114425"/>
                    <a:gd name="connsiteY58" fmla="*/ 317183 h 1114425"/>
                    <a:gd name="connsiteX59" fmla="*/ 703898 w 1114425"/>
                    <a:gd name="connsiteY59" fmla="*/ 188595 h 1114425"/>
                    <a:gd name="connsiteX60" fmla="*/ 845820 w 1114425"/>
                    <a:gd name="connsiteY60" fmla="*/ 142875 h 1114425"/>
                    <a:gd name="connsiteX61" fmla="*/ 845820 w 1114425"/>
                    <a:gd name="connsiteY61" fmla="*/ 14288 h 1114425"/>
                    <a:gd name="connsiteX62" fmla="*/ 811530 w 1114425"/>
                    <a:gd name="connsiteY62" fmla="*/ 14288 h 1114425"/>
                    <a:gd name="connsiteX63" fmla="*/ 811530 w 1114425"/>
                    <a:gd name="connsiteY63" fmla="*/ 142875 h 1114425"/>
                    <a:gd name="connsiteX64" fmla="*/ 879158 w 1114425"/>
                    <a:gd name="connsiteY64" fmla="*/ 142875 h 1114425"/>
                    <a:gd name="connsiteX65" fmla="*/ 990600 w 1114425"/>
                    <a:gd name="connsiteY65" fmla="*/ 14288 h 1114425"/>
                    <a:gd name="connsiteX66" fmla="*/ 926783 w 1114425"/>
                    <a:gd name="connsiteY66" fmla="*/ 14288 h 1114425"/>
                    <a:gd name="connsiteX67" fmla="*/ 926783 w 1114425"/>
                    <a:gd name="connsiteY67" fmla="*/ 142875 h 1114425"/>
                    <a:gd name="connsiteX68" fmla="*/ 990600 w 1114425"/>
                    <a:gd name="connsiteY68" fmla="*/ 142875 h 1114425"/>
                    <a:gd name="connsiteX69" fmla="*/ 990600 w 1114425"/>
                    <a:gd name="connsiteY69" fmla="*/ 14288 h 1114425"/>
                    <a:gd name="connsiteX70" fmla="*/ 1071563 w 1114425"/>
                    <a:gd name="connsiteY70" fmla="*/ 142875 h 1114425"/>
                    <a:gd name="connsiteX71" fmla="*/ 1071563 w 1114425"/>
                    <a:gd name="connsiteY71" fmla="*/ 14288 h 1114425"/>
                    <a:gd name="connsiteX72" fmla="*/ 1037273 w 1114425"/>
                    <a:gd name="connsiteY72" fmla="*/ 14288 h 1114425"/>
                    <a:gd name="connsiteX73" fmla="*/ 1037273 w 1114425"/>
                    <a:gd name="connsiteY73" fmla="*/ 142875 h 1114425"/>
                    <a:gd name="connsiteX74" fmla="*/ 1104900 w 1114425"/>
                    <a:gd name="connsiteY74" fmla="*/ 142875 h 1114425"/>
                    <a:gd name="connsiteX75" fmla="*/ 875348 w 1114425"/>
                    <a:gd name="connsiteY75" fmla="*/ 188595 h 1114425"/>
                    <a:gd name="connsiteX76" fmla="*/ 811530 w 1114425"/>
                    <a:gd name="connsiteY76" fmla="*/ 188595 h 1114425"/>
                    <a:gd name="connsiteX77" fmla="*/ 811530 w 1114425"/>
                    <a:gd name="connsiteY77" fmla="*/ 317183 h 1114425"/>
                    <a:gd name="connsiteX78" fmla="*/ 875348 w 1114425"/>
                    <a:gd name="connsiteY78" fmla="*/ 317183 h 1114425"/>
                    <a:gd name="connsiteX79" fmla="*/ 875348 w 1114425"/>
                    <a:gd name="connsiteY79" fmla="*/ 188595 h 1114425"/>
                    <a:gd name="connsiteX80" fmla="*/ 957263 w 1114425"/>
                    <a:gd name="connsiteY80" fmla="*/ 316230 h 1114425"/>
                    <a:gd name="connsiteX81" fmla="*/ 957263 w 1114425"/>
                    <a:gd name="connsiteY81" fmla="*/ 188595 h 1114425"/>
                    <a:gd name="connsiteX82" fmla="*/ 922973 w 1114425"/>
                    <a:gd name="connsiteY82" fmla="*/ 188595 h 1114425"/>
                    <a:gd name="connsiteX83" fmla="*/ 922973 w 1114425"/>
                    <a:gd name="connsiteY83" fmla="*/ 316230 h 1114425"/>
                    <a:gd name="connsiteX84" fmla="*/ 990600 w 1114425"/>
                    <a:gd name="connsiteY84" fmla="*/ 316230 h 1114425"/>
                    <a:gd name="connsiteX85" fmla="*/ 1102995 w 1114425"/>
                    <a:gd name="connsiteY85" fmla="*/ 188595 h 1114425"/>
                    <a:gd name="connsiteX86" fmla="*/ 1039178 w 1114425"/>
                    <a:gd name="connsiteY86" fmla="*/ 188595 h 1114425"/>
                    <a:gd name="connsiteX87" fmla="*/ 1039178 w 1114425"/>
                    <a:gd name="connsiteY87" fmla="*/ 317183 h 1114425"/>
                    <a:gd name="connsiteX88" fmla="*/ 1102995 w 1114425"/>
                    <a:gd name="connsiteY88" fmla="*/ 317183 h 1114425"/>
                    <a:gd name="connsiteX89" fmla="*/ 1102995 w 1114425"/>
                    <a:gd name="connsiteY89" fmla="*/ 188595 h 1114425"/>
                    <a:gd name="connsiteX90" fmla="*/ 48578 w 1114425"/>
                    <a:gd name="connsiteY90" fmla="*/ 535305 h 1114425"/>
                    <a:gd name="connsiteX91" fmla="*/ 48578 w 1114425"/>
                    <a:gd name="connsiteY91" fmla="*/ 406717 h 1114425"/>
                    <a:gd name="connsiteX92" fmla="*/ 14288 w 1114425"/>
                    <a:gd name="connsiteY92" fmla="*/ 406717 h 1114425"/>
                    <a:gd name="connsiteX93" fmla="*/ 14288 w 1114425"/>
                    <a:gd name="connsiteY93" fmla="*/ 535305 h 1114425"/>
                    <a:gd name="connsiteX94" fmla="*/ 81915 w 1114425"/>
                    <a:gd name="connsiteY94" fmla="*/ 535305 h 1114425"/>
                    <a:gd name="connsiteX95" fmla="*/ 192405 w 1114425"/>
                    <a:gd name="connsiteY95" fmla="*/ 406717 h 1114425"/>
                    <a:gd name="connsiteX96" fmla="*/ 128588 w 1114425"/>
                    <a:gd name="connsiteY96" fmla="*/ 406717 h 1114425"/>
                    <a:gd name="connsiteX97" fmla="*/ 128588 w 1114425"/>
                    <a:gd name="connsiteY97" fmla="*/ 535305 h 1114425"/>
                    <a:gd name="connsiteX98" fmla="*/ 192405 w 1114425"/>
                    <a:gd name="connsiteY98" fmla="*/ 535305 h 1114425"/>
                    <a:gd name="connsiteX99" fmla="*/ 192405 w 1114425"/>
                    <a:gd name="connsiteY99" fmla="*/ 406717 h 1114425"/>
                    <a:gd name="connsiteX100" fmla="*/ 273368 w 1114425"/>
                    <a:gd name="connsiteY100" fmla="*/ 535305 h 1114425"/>
                    <a:gd name="connsiteX101" fmla="*/ 273368 w 1114425"/>
                    <a:gd name="connsiteY101" fmla="*/ 406717 h 1114425"/>
                    <a:gd name="connsiteX102" fmla="*/ 239078 w 1114425"/>
                    <a:gd name="connsiteY102" fmla="*/ 406717 h 1114425"/>
                    <a:gd name="connsiteX103" fmla="*/ 239078 w 1114425"/>
                    <a:gd name="connsiteY103" fmla="*/ 535305 h 1114425"/>
                    <a:gd name="connsiteX104" fmla="*/ 306705 w 1114425"/>
                    <a:gd name="connsiteY104" fmla="*/ 535305 h 1114425"/>
                    <a:gd name="connsiteX105" fmla="*/ 78105 w 1114425"/>
                    <a:gd name="connsiteY105" fmla="*/ 581025 h 1114425"/>
                    <a:gd name="connsiteX106" fmla="*/ 14288 w 1114425"/>
                    <a:gd name="connsiteY106" fmla="*/ 581025 h 1114425"/>
                    <a:gd name="connsiteX107" fmla="*/ 14288 w 1114425"/>
                    <a:gd name="connsiteY107" fmla="*/ 709613 h 1114425"/>
                    <a:gd name="connsiteX108" fmla="*/ 78105 w 1114425"/>
                    <a:gd name="connsiteY108" fmla="*/ 709613 h 1114425"/>
                    <a:gd name="connsiteX109" fmla="*/ 78105 w 1114425"/>
                    <a:gd name="connsiteY109" fmla="*/ 581025 h 1114425"/>
                    <a:gd name="connsiteX110" fmla="*/ 159068 w 1114425"/>
                    <a:gd name="connsiteY110" fmla="*/ 708660 h 1114425"/>
                    <a:gd name="connsiteX111" fmla="*/ 159068 w 1114425"/>
                    <a:gd name="connsiteY111" fmla="*/ 581025 h 1114425"/>
                    <a:gd name="connsiteX112" fmla="*/ 124778 w 1114425"/>
                    <a:gd name="connsiteY112" fmla="*/ 581025 h 1114425"/>
                    <a:gd name="connsiteX113" fmla="*/ 124778 w 1114425"/>
                    <a:gd name="connsiteY113" fmla="*/ 708660 h 1114425"/>
                    <a:gd name="connsiteX114" fmla="*/ 192405 w 1114425"/>
                    <a:gd name="connsiteY114" fmla="*/ 708660 h 1114425"/>
                    <a:gd name="connsiteX115" fmla="*/ 304800 w 1114425"/>
                    <a:gd name="connsiteY115" fmla="*/ 581025 h 1114425"/>
                    <a:gd name="connsiteX116" fmla="*/ 240983 w 1114425"/>
                    <a:gd name="connsiteY116" fmla="*/ 581025 h 1114425"/>
                    <a:gd name="connsiteX117" fmla="*/ 240983 w 1114425"/>
                    <a:gd name="connsiteY117" fmla="*/ 709613 h 1114425"/>
                    <a:gd name="connsiteX118" fmla="*/ 304800 w 1114425"/>
                    <a:gd name="connsiteY118" fmla="*/ 709613 h 1114425"/>
                    <a:gd name="connsiteX119" fmla="*/ 304800 w 1114425"/>
                    <a:gd name="connsiteY119" fmla="*/ 581025 h 1114425"/>
                    <a:gd name="connsiteX120" fmla="*/ 447675 w 1114425"/>
                    <a:gd name="connsiteY120" fmla="*/ 535305 h 1114425"/>
                    <a:gd name="connsiteX121" fmla="*/ 447675 w 1114425"/>
                    <a:gd name="connsiteY121" fmla="*/ 406717 h 1114425"/>
                    <a:gd name="connsiteX122" fmla="*/ 413385 w 1114425"/>
                    <a:gd name="connsiteY122" fmla="*/ 406717 h 1114425"/>
                    <a:gd name="connsiteX123" fmla="*/ 413385 w 1114425"/>
                    <a:gd name="connsiteY123" fmla="*/ 535305 h 1114425"/>
                    <a:gd name="connsiteX124" fmla="*/ 481013 w 1114425"/>
                    <a:gd name="connsiteY124" fmla="*/ 535305 h 1114425"/>
                    <a:gd name="connsiteX125" fmla="*/ 591503 w 1114425"/>
                    <a:gd name="connsiteY125" fmla="*/ 406717 h 1114425"/>
                    <a:gd name="connsiteX126" fmla="*/ 527685 w 1114425"/>
                    <a:gd name="connsiteY126" fmla="*/ 406717 h 1114425"/>
                    <a:gd name="connsiteX127" fmla="*/ 527685 w 1114425"/>
                    <a:gd name="connsiteY127" fmla="*/ 535305 h 1114425"/>
                    <a:gd name="connsiteX128" fmla="*/ 591503 w 1114425"/>
                    <a:gd name="connsiteY128" fmla="*/ 535305 h 1114425"/>
                    <a:gd name="connsiteX129" fmla="*/ 591503 w 1114425"/>
                    <a:gd name="connsiteY129" fmla="*/ 406717 h 1114425"/>
                    <a:gd name="connsiteX130" fmla="*/ 673418 w 1114425"/>
                    <a:gd name="connsiteY130" fmla="*/ 535305 h 1114425"/>
                    <a:gd name="connsiteX131" fmla="*/ 673418 w 1114425"/>
                    <a:gd name="connsiteY131" fmla="*/ 406717 h 1114425"/>
                    <a:gd name="connsiteX132" fmla="*/ 639128 w 1114425"/>
                    <a:gd name="connsiteY132" fmla="*/ 406717 h 1114425"/>
                    <a:gd name="connsiteX133" fmla="*/ 639128 w 1114425"/>
                    <a:gd name="connsiteY133" fmla="*/ 535305 h 1114425"/>
                    <a:gd name="connsiteX134" fmla="*/ 706755 w 1114425"/>
                    <a:gd name="connsiteY134" fmla="*/ 535305 h 1114425"/>
                    <a:gd name="connsiteX135" fmla="*/ 477203 w 1114425"/>
                    <a:gd name="connsiteY135" fmla="*/ 581025 h 1114425"/>
                    <a:gd name="connsiteX136" fmla="*/ 413385 w 1114425"/>
                    <a:gd name="connsiteY136" fmla="*/ 581025 h 1114425"/>
                    <a:gd name="connsiteX137" fmla="*/ 413385 w 1114425"/>
                    <a:gd name="connsiteY137" fmla="*/ 709613 h 1114425"/>
                    <a:gd name="connsiteX138" fmla="*/ 477203 w 1114425"/>
                    <a:gd name="connsiteY138" fmla="*/ 709613 h 1114425"/>
                    <a:gd name="connsiteX139" fmla="*/ 477203 w 1114425"/>
                    <a:gd name="connsiteY139" fmla="*/ 581025 h 1114425"/>
                    <a:gd name="connsiteX140" fmla="*/ 558165 w 1114425"/>
                    <a:gd name="connsiteY140" fmla="*/ 708660 h 1114425"/>
                    <a:gd name="connsiteX141" fmla="*/ 558165 w 1114425"/>
                    <a:gd name="connsiteY141" fmla="*/ 581025 h 1114425"/>
                    <a:gd name="connsiteX142" fmla="*/ 523875 w 1114425"/>
                    <a:gd name="connsiteY142" fmla="*/ 581025 h 1114425"/>
                    <a:gd name="connsiteX143" fmla="*/ 523875 w 1114425"/>
                    <a:gd name="connsiteY143" fmla="*/ 708660 h 1114425"/>
                    <a:gd name="connsiteX144" fmla="*/ 591503 w 1114425"/>
                    <a:gd name="connsiteY144" fmla="*/ 708660 h 1114425"/>
                    <a:gd name="connsiteX145" fmla="*/ 703898 w 1114425"/>
                    <a:gd name="connsiteY145" fmla="*/ 581025 h 1114425"/>
                    <a:gd name="connsiteX146" fmla="*/ 640080 w 1114425"/>
                    <a:gd name="connsiteY146" fmla="*/ 581025 h 1114425"/>
                    <a:gd name="connsiteX147" fmla="*/ 640080 w 1114425"/>
                    <a:gd name="connsiteY147" fmla="*/ 709613 h 1114425"/>
                    <a:gd name="connsiteX148" fmla="*/ 703898 w 1114425"/>
                    <a:gd name="connsiteY148" fmla="*/ 709613 h 1114425"/>
                    <a:gd name="connsiteX149" fmla="*/ 703898 w 1114425"/>
                    <a:gd name="connsiteY149" fmla="*/ 581025 h 1114425"/>
                    <a:gd name="connsiteX150" fmla="*/ 845820 w 1114425"/>
                    <a:gd name="connsiteY150" fmla="*/ 535305 h 1114425"/>
                    <a:gd name="connsiteX151" fmla="*/ 845820 w 1114425"/>
                    <a:gd name="connsiteY151" fmla="*/ 406717 h 1114425"/>
                    <a:gd name="connsiteX152" fmla="*/ 811530 w 1114425"/>
                    <a:gd name="connsiteY152" fmla="*/ 406717 h 1114425"/>
                    <a:gd name="connsiteX153" fmla="*/ 811530 w 1114425"/>
                    <a:gd name="connsiteY153" fmla="*/ 535305 h 1114425"/>
                    <a:gd name="connsiteX154" fmla="*/ 879158 w 1114425"/>
                    <a:gd name="connsiteY154" fmla="*/ 535305 h 1114425"/>
                    <a:gd name="connsiteX155" fmla="*/ 990600 w 1114425"/>
                    <a:gd name="connsiteY155" fmla="*/ 406717 h 1114425"/>
                    <a:gd name="connsiteX156" fmla="*/ 926783 w 1114425"/>
                    <a:gd name="connsiteY156" fmla="*/ 406717 h 1114425"/>
                    <a:gd name="connsiteX157" fmla="*/ 926783 w 1114425"/>
                    <a:gd name="connsiteY157" fmla="*/ 535305 h 1114425"/>
                    <a:gd name="connsiteX158" fmla="*/ 990600 w 1114425"/>
                    <a:gd name="connsiteY158" fmla="*/ 535305 h 1114425"/>
                    <a:gd name="connsiteX159" fmla="*/ 990600 w 1114425"/>
                    <a:gd name="connsiteY159" fmla="*/ 406717 h 1114425"/>
                    <a:gd name="connsiteX160" fmla="*/ 1071563 w 1114425"/>
                    <a:gd name="connsiteY160" fmla="*/ 535305 h 1114425"/>
                    <a:gd name="connsiteX161" fmla="*/ 1071563 w 1114425"/>
                    <a:gd name="connsiteY161" fmla="*/ 406717 h 1114425"/>
                    <a:gd name="connsiteX162" fmla="*/ 1037273 w 1114425"/>
                    <a:gd name="connsiteY162" fmla="*/ 406717 h 1114425"/>
                    <a:gd name="connsiteX163" fmla="*/ 1037273 w 1114425"/>
                    <a:gd name="connsiteY163" fmla="*/ 535305 h 1114425"/>
                    <a:gd name="connsiteX164" fmla="*/ 1104900 w 1114425"/>
                    <a:gd name="connsiteY164" fmla="*/ 535305 h 1114425"/>
                    <a:gd name="connsiteX165" fmla="*/ 875348 w 1114425"/>
                    <a:gd name="connsiteY165" fmla="*/ 581025 h 1114425"/>
                    <a:gd name="connsiteX166" fmla="*/ 811530 w 1114425"/>
                    <a:gd name="connsiteY166" fmla="*/ 581025 h 1114425"/>
                    <a:gd name="connsiteX167" fmla="*/ 811530 w 1114425"/>
                    <a:gd name="connsiteY167" fmla="*/ 709613 h 1114425"/>
                    <a:gd name="connsiteX168" fmla="*/ 875348 w 1114425"/>
                    <a:gd name="connsiteY168" fmla="*/ 709613 h 1114425"/>
                    <a:gd name="connsiteX169" fmla="*/ 875348 w 1114425"/>
                    <a:gd name="connsiteY169" fmla="*/ 581025 h 1114425"/>
                    <a:gd name="connsiteX170" fmla="*/ 957263 w 1114425"/>
                    <a:gd name="connsiteY170" fmla="*/ 708660 h 1114425"/>
                    <a:gd name="connsiteX171" fmla="*/ 957263 w 1114425"/>
                    <a:gd name="connsiteY171" fmla="*/ 581025 h 1114425"/>
                    <a:gd name="connsiteX172" fmla="*/ 922973 w 1114425"/>
                    <a:gd name="connsiteY172" fmla="*/ 581025 h 1114425"/>
                    <a:gd name="connsiteX173" fmla="*/ 922973 w 1114425"/>
                    <a:gd name="connsiteY173" fmla="*/ 708660 h 1114425"/>
                    <a:gd name="connsiteX174" fmla="*/ 990600 w 1114425"/>
                    <a:gd name="connsiteY174" fmla="*/ 708660 h 1114425"/>
                    <a:gd name="connsiteX175" fmla="*/ 1102995 w 1114425"/>
                    <a:gd name="connsiteY175" fmla="*/ 581025 h 1114425"/>
                    <a:gd name="connsiteX176" fmla="*/ 1039178 w 1114425"/>
                    <a:gd name="connsiteY176" fmla="*/ 581025 h 1114425"/>
                    <a:gd name="connsiteX177" fmla="*/ 1039178 w 1114425"/>
                    <a:gd name="connsiteY177" fmla="*/ 709613 h 1114425"/>
                    <a:gd name="connsiteX178" fmla="*/ 1102995 w 1114425"/>
                    <a:gd name="connsiteY178" fmla="*/ 709613 h 1114425"/>
                    <a:gd name="connsiteX179" fmla="*/ 1102995 w 1114425"/>
                    <a:gd name="connsiteY179" fmla="*/ 581025 h 1114425"/>
                    <a:gd name="connsiteX180" fmla="*/ 48578 w 1114425"/>
                    <a:gd name="connsiteY180" fmla="*/ 925830 h 1114425"/>
                    <a:gd name="connsiteX181" fmla="*/ 48578 w 1114425"/>
                    <a:gd name="connsiteY181" fmla="*/ 797243 h 1114425"/>
                    <a:gd name="connsiteX182" fmla="*/ 14288 w 1114425"/>
                    <a:gd name="connsiteY182" fmla="*/ 797243 h 1114425"/>
                    <a:gd name="connsiteX183" fmla="*/ 14288 w 1114425"/>
                    <a:gd name="connsiteY183" fmla="*/ 925830 h 1114425"/>
                    <a:gd name="connsiteX184" fmla="*/ 81915 w 1114425"/>
                    <a:gd name="connsiteY184" fmla="*/ 925830 h 1114425"/>
                    <a:gd name="connsiteX185" fmla="*/ 192405 w 1114425"/>
                    <a:gd name="connsiteY185" fmla="*/ 797243 h 1114425"/>
                    <a:gd name="connsiteX186" fmla="*/ 128588 w 1114425"/>
                    <a:gd name="connsiteY186" fmla="*/ 797243 h 1114425"/>
                    <a:gd name="connsiteX187" fmla="*/ 128588 w 1114425"/>
                    <a:gd name="connsiteY187" fmla="*/ 925830 h 1114425"/>
                    <a:gd name="connsiteX188" fmla="*/ 192405 w 1114425"/>
                    <a:gd name="connsiteY188" fmla="*/ 925830 h 1114425"/>
                    <a:gd name="connsiteX189" fmla="*/ 192405 w 1114425"/>
                    <a:gd name="connsiteY189" fmla="*/ 797243 h 1114425"/>
                    <a:gd name="connsiteX190" fmla="*/ 273368 w 1114425"/>
                    <a:gd name="connsiteY190" fmla="*/ 925830 h 1114425"/>
                    <a:gd name="connsiteX191" fmla="*/ 273368 w 1114425"/>
                    <a:gd name="connsiteY191" fmla="*/ 797243 h 1114425"/>
                    <a:gd name="connsiteX192" fmla="*/ 239078 w 1114425"/>
                    <a:gd name="connsiteY192" fmla="*/ 797243 h 1114425"/>
                    <a:gd name="connsiteX193" fmla="*/ 239078 w 1114425"/>
                    <a:gd name="connsiteY193" fmla="*/ 925830 h 1114425"/>
                    <a:gd name="connsiteX194" fmla="*/ 306705 w 1114425"/>
                    <a:gd name="connsiteY194" fmla="*/ 925830 h 1114425"/>
                    <a:gd name="connsiteX195" fmla="*/ 78105 w 1114425"/>
                    <a:gd name="connsiteY195" fmla="*/ 971550 h 1114425"/>
                    <a:gd name="connsiteX196" fmla="*/ 14288 w 1114425"/>
                    <a:gd name="connsiteY196" fmla="*/ 971550 h 1114425"/>
                    <a:gd name="connsiteX197" fmla="*/ 14288 w 1114425"/>
                    <a:gd name="connsiteY197" fmla="*/ 1100138 h 1114425"/>
                    <a:gd name="connsiteX198" fmla="*/ 78105 w 1114425"/>
                    <a:gd name="connsiteY198" fmla="*/ 1100138 h 1114425"/>
                    <a:gd name="connsiteX199" fmla="*/ 78105 w 1114425"/>
                    <a:gd name="connsiteY199" fmla="*/ 971550 h 1114425"/>
                    <a:gd name="connsiteX200" fmla="*/ 159068 w 1114425"/>
                    <a:gd name="connsiteY200" fmla="*/ 1099185 h 1114425"/>
                    <a:gd name="connsiteX201" fmla="*/ 159068 w 1114425"/>
                    <a:gd name="connsiteY201" fmla="*/ 971550 h 1114425"/>
                    <a:gd name="connsiteX202" fmla="*/ 124778 w 1114425"/>
                    <a:gd name="connsiteY202" fmla="*/ 971550 h 1114425"/>
                    <a:gd name="connsiteX203" fmla="*/ 124778 w 1114425"/>
                    <a:gd name="connsiteY203" fmla="*/ 1099185 h 1114425"/>
                    <a:gd name="connsiteX204" fmla="*/ 192405 w 1114425"/>
                    <a:gd name="connsiteY204" fmla="*/ 1099185 h 1114425"/>
                    <a:gd name="connsiteX205" fmla="*/ 304800 w 1114425"/>
                    <a:gd name="connsiteY205" fmla="*/ 971550 h 1114425"/>
                    <a:gd name="connsiteX206" fmla="*/ 240983 w 1114425"/>
                    <a:gd name="connsiteY206" fmla="*/ 971550 h 1114425"/>
                    <a:gd name="connsiteX207" fmla="*/ 240983 w 1114425"/>
                    <a:gd name="connsiteY207" fmla="*/ 1100138 h 1114425"/>
                    <a:gd name="connsiteX208" fmla="*/ 304800 w 1114425"/>
                    <a:gd name="connsiteY208" fmla="*/ 1100138 h 1114425"/>
                    <a:gd name="connsiteX209" fmla="*/ 304800 w 1114425"/>
                    <a:gd name="connsiteY209" fmla="*/ 971550 h 1114425"/>
                    <a:gd name="connsiteX210" fmla="*/ 447675 w 1114425"/>
                    <a:gd name="connsiteY210" fmla="*/ 925830 h 1114425"/>
                    <a:gd name="connsiteX211" fmla="*/ 447675 w 1114425"/>
                    <a:gd name="connsiteY211" fmla="*/ 797243 h 1114425"/>
                    <a:gd name="connsiteX212" fmla="*/ 413385 w 1114425"/>
                    <a:gd name="connsiteY212" fmla="*/ 797243 h 1114425"/>
                    <a:gd name="connsiteX213" fmla="*/ 413385 w 1114425"/>
                    <a:gd name="connsiteY213" fmla="*/ 925830 h 1114425"/>
                    <a:gd name="connsiteX214" fmla="*/ 481013 w 1114425"/>
                    <a:gd name="connsiteY214" fmla="*/ 925830 h 1114425"/>
                    <a:gd name="connsiteX215" fmla="*/ 591503 w 1114425"/>
                    <a:gd name="connsiteY215" fmla="*/ 797243 h 1114425"/>
                    <a:gd name="connsiteX216" fmla="*/ 527685 w 1114425"/>
                    <a:gd name="connsiteY216" fmla="*/ 797243 h 1114425"/>
                    <a:gd name="connsiteX217" fmla="*/ 527685 w 1114425"/>
                    <a:gd name="connsiteY217" fmla="*/ 925830 h 1114425"/>
                    <a:gd name="connsiteX218" fmla="*/ 591503 w 1114425"/>
                    <a:gd name="connsiteY218" fmla="*/ 925830 h 1114425"/>
                    <a:gd name="connsiteX219" fmla="*/ 591503 w 1114425"/>
                    <a:gd name="connsiteY219" fmla="*/ 797243 h 1114425"/>
                    <a:gd name="connsiteX220" fmla="*/ 673418 w 1114425"/>
                    <a:gd name="connsiteY220" fmla="*/ 925830 h 1114425"/>
                    <a:gd name="connsiteX221" fmla="*/ 673418 w 1114425"/>
                    <a:gd name="connsiteY221" fmla="*/ 797243 h 1114425"/>
                    <a:gd name="connsiteX222" fmla="*/ 639128 w 1114425"/>
                    <a:gd name="connsiteY222" fmla="*/ 797243 h 1114425"/>
                    <a:gd name="connsiteX223" fmla="*/ 639128 w 1114425"/>
                    <a:gd name="connsiteY223" fmla="*/ 925830 h 1114425"/>
                    <a:gd name="connsiteX224" fmla="*/ 706755 w 1114425"/>
                    <a:gd name="connsiteY224" fmla="*/ 925830 h 1114425"/>
                    <a:gd name="connsiteX225" fmla="*/ 477203 w 1114425"/>
                    <a:gd name="connsiteY225" fmla="*/ 971550 h 1114425"/>
                    <a:gd name="connsiteX226" fmla="*/ 413385 w 1114425"/>
                    <a:gd name="connsiteY226" fmla="*/ 971550 h 1114425"/>
                    <a:gd name="connsiteX227" fmla="*/ 413385 w 1114425"/>
                    <a:gd name="connsiteY227" fmla="*/ 1100138 h 1114425"/>
                    <a:gd name="connsiteX228" fmla="*/ 477203 w 1114425"/>
                    <a:gd name="connsiteY228" fmla="*/ 1100138 h 1114425"/>
                    <a:gd name="connsiteX229" fmla="*/ 477203 w 1114425"/>
                    <a:gd name="connsiteY229" fmla="*/ 971550 h 1114425"/>
                    <a:gd name="connsiteX230" fmla="*/ 558165 w 1114425"/>
                    <a:gd name="connsiteY230" fmla="*/ 1099185 h 1114425"/>
                    <a:gd name="connsiteX231" fmla="*/ 558165 w 1114425"/>
                    <a:gd name="connsiteY231" fmla="*/ 971550 h 1114425"/>
                    <a:gd name="connsiteX232" fmla="*/ 523875 w 1114425"/>
                    <a:gd name="connsiteY232" fmla="*/ 971550 h 1114425"/>
                    <a:gd name="connsiteX233" fmla="*/ 523875 w 1114425"/>
                    <a:gd name="connsiteY233" fmla="*/ 1099185 h 1114425"/>
                    <a:gd name="connsiteX234" fmla="*/ 591503 w 1114425"/>
                    <a:gd name="connsiteY234" fmla="*/ 1099185 h 1114425"/>
                    <a:gd name="connsiteX235" fmla="*/ 703898 w 1114425"/>
                    <a:gd name="connsiteY235" fmla="*/ 971550 h 1114425"/>
                    <a:gd name="connsiteX236" fmla="*/ 640080 w 1114425"/>
                    <a:gd name="connsiteY236" fmla="*/ 971550 h 1114425"/>
                    <a:gd name="connsiteX237" fmla="*/ 640080 w 1114425"/>
                    <a:gd name="connsiteY237" fmla="*/ 1100138 h 1114425"/>
                    <a:gd name="connsiteX238" fmla="*/ 703898 w 1114425"/>
                    <a:gd name="connsiteY238" fmla="*/ 1100138 h 1114425"/>
                    <a:gd name="connsiteX239" fmla="*/ 703898 w 1114425"/>
                    <a:gd name="connsiteY239" fmla="*/ 971550 h 1114425"/>
                    <a:gd name="connsiteX240" fmla="*/ 845820 w 1114425"/>
                    <a:gd name="connsiteY240" fmla="*/ 925830 h 1114425"/>
                    <a:gd name="connsiteX241" fmla="*/ 845820 w 1114425"/>
                    <a:gd name="connsiteY241" fmla="*/ 797243 h 1114425"/>
                    <a:gd name="connsiteX242" fmla="*/ 811530 w 1114425"/>
                    <a:gd name="connsiteY242" fmla="*/ 797243 h 1114425"/>
                    <a:gd name="connsiteX243" fmla="*/ 811530 w 1114425"/>
                    <a:gd name="connsiteY243" fmla="*/ 925830 h 1114425"/>
                    <a:gd name="connsiteX244" fmla="*/ 879158 w 1114425"/>
                    <a:gd name="connsiteY244" fmla="*/ 925830 h 1114425"/>
                    <a:gd name="connsiteX245" fmla="*/ 990600 w 1114425"/>
                    <a:gd name="connsiteY245" fmla="*/ 797243 h 1114425"/>
                    <a:gd name="connsiteX246" fmla="*/ 926783 w 1114425"/>
                    <a:gd name="connsiteY246" fmla="*/ 797243 h 1114425"/>
                    <a:gd name="connsiteX247" fmla="*/ 926783 w 1114425"/>
                    <a:gd name="connsiteY247" fmla="*/ 925830 h 1114425"/>
                    <a:gd name="connsiteX248" fmla="*/ 990600 w 1114425"/>
                    <a:gd name="connsiteY248" fmla="*/ 925830 h 1114425"/>
                    <a:gd name="connsiteX249" fmla="*/ 990600 w 1114425"/>
                    <a:gd name="connsiteY249" fmla="*/ 797243 h 1114425"/>
                    <a:gd name="connsiteX250" fmla="*/ 1071563 w 1114425"/>
                    <a:gd name="connsiteY250" fmla="*/ 925830 h 1114425"/>
                    <a:gd name="connsiteX251" fmla="*/ 1071563 w 1114425"/>
                    <a:gd name="connsiteY251" fmla="*/ 797243 h 1114425"/>
                    <a:gd name="connsiteX252" fmla="*/ 1037273 w 1114425"/>
                    <a:gd name="connsiteY252" fmla="*/ 797243 h 1114425"/>
                    <a:gd name="connsiteX253" fmla="*/ 1037273 w 1114425"/>
                    <a:gd name="connsiteY253" fmla="*/ 925830 h 1114425"/>
                    <a:gd name="connsiteX254" fmla="*/ 1104900 w 1114425"/>
                    <a:gd name="connsiteY254" fmla="*/ 925830 h 1114425"/>
                    <a:gd name="connsiteX255" fmla="*/ 875348 w 1114425"/>
                    <a:gd name="connsiteY255" fmla="*/ 971550 h 1114425"/>
                    <a:gd name="connsiteX256" fmla="*/ 811530 w 1114425"/>
                    <a:gd name="connsiteY256" fmla="*/ 971550 h 1114425"/>
                    <a:gd name="connsiteX257" fmla="*/ 811530 w 1114425"/>
                    <a:gd name="connsiteY257" fmla="*/ 1100138 h 1114425"/>
                    <a:gd name="connsiteX258" fmla="*/ 875348 w 1114425"/>
                    <a:gd name="connsiteY258" fmla="*/ 1100138 h 1114425"/>
                    <a:gd name="connsiteX259" fmla="*/ 875348 w 1114425"/>
                    <a:gd name="connsiteY259" fmla="*/ 971550 h 1114425"/>
                    <a:gd name="connsiteX260" fmla="*/ 957263 w 1114425"/>
                    <a:gd name="connsiteY260" fmla="*/ 1099185 h 1114425"/>
                    <a:gd name="connsiteX261" fmla="*/ 957263 w 1114425"/>
                    <a:gd name="connsiteY261" fmla="*/ 971550 h 1114425"/>
                    <a:gd name="connsiteX262" fmla="*/ 922973 w 1114425"/>
                    <a:gd name="connsiteY262" fmla="*/ 971550 h 1114425"/>
                    <a:gd name="connsiteX263" fmla="*/ 922973 w 1114425"/>
                    <a:gd name="connsiteY263" fmla="*/ 1099185 h 1114425"/>
                    <a:gd name="connsiteX264" fmla="*/ 990600 w 1114425"/>
                    <a:gd name="connsiteY264" fmla="*/ 1099185 h 1114425"/>
                    <a:gd name="connsiteX265" fmla="*/ 1102995 w 1114425"/>
                    <a:gd name="connsiteY265" fmla="*/ 971550 h 1114425"/>
                    <a:gd name="connsiteX266" fmla="*/ 1039178 w 1114425"/>
                    <a:gd name="connsiteY266" fmla="*/ 971550 h 1114425"/>
                    <a:gd name="connsiteX267" fmla="*/ 1039178 w 1114425"/>
                    <a:gd name="connsiteY267" fmla="*/ 1100138 h 1114425"/>
                    <a:gd name="connsiteX268" fmla="*/ 1102995 w 1114425"/>
                    <a:gd name="connsiteY268" fmla="*/ 1100138 h 1114425"/>
                    <a:gd name="connsiteX269" fmla="*/ 1102995 w 1114425"/>
                    <a:gd name="connsiteY269" fmla="*/ 971550 h 1114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</a:cxnLst>
                  <a:rect l="l" t="t" r="r" b="b"/>
                  <a:pathLst>
                    <a:path w="1114425" h="1114425">
                      <a:moveTo>
                        <a:pt x="14288" y="14288"/>
                      </a:moveTo>
                      <a:lnTo>
                        <a:pt x="48578" y="14288"/>
                      </a:lnTo>
                      <a:lnTo>
                        <a:pt x="48578" y="142875"/>
                      </a:lnTo>
                      <a:moveTo>
                        <a:pt x="14288" y="142875"/>
                      </a:moveTo>
                      <a:lnTo>
                        <a:pt x="81915" y="142875"/>
                      </a:lnTo>
                      <a:moveTo>
                        <a:pt x="192405" y="14288"/>
                      </a:moveTo>
                      <a:lnTo>
                        <a:pt x="128588" y="14288"/>
                      </a:lnTo>
                      <a:lnTo>
                        <a:pt x="128588" y="142875"/>
                      </a:lnTo>
                      <a:lnTo>
                        <a:pt x="192405" y="142875"/>
                      </a:lnTo>
                      <a:lnTo>
                        <a:pt x="192405" y="14288"/>
                      </a:lnTo>
                      <a:close/>
                      <a:moveTo>
                        <a:pt x="273368" y="142875"/>
                      </a:moveTo>
                      <a:lnTo>
                        <a:pt x="273368" y="14288"/>
                      </a:lnTo>
                      <a:lnTo>
                        <a:pt x="239078" y="14288"/>
                      </a:lnTo>
                      <a:moveTo>
                        <a:pt x="239078" y="142875"/>
                      </a:moveTo>
                      <a:lnTo>
                        <a:pt x="306705" y="142875"/>
                      </a:lnTo>
                      <a:moveTo>
                        <a:pt x="78105" y="188595"/>
                      </a:moveTo>
                      <a:lnTo>
                        <a:pt x="14288" y="188595"/>
                      </a:lnTo>
                      <a:lnTo>
                        <a:pt x="14288" y="317183"/>
                      </a:lnTo>
                      <a:lnTo>
                        <a:pt x="78105" y="317183"/>
                      </a:lnTo>
                      <a:lnTo>
                        <a:pt x="78105" y="188595"/>
                      </a:lnTo>
                      <a:close/>
                      <a:moveTo>
                        <a:pt x="159068" y="316230"/>
                      </a:moveTo>
                      <a:lnTo>
                        <a:pt x="159068" y="188595"/>
                      </a:lnTo>
                      <a:lnTo>
                        <a:pt x="124778" y="188595"/>
                      </a:lnTo>
                      <a:moveTo>
                        <a:pt x="124778" y="316230"/>
                      </a:moveTo>
                      <a:lnTo>
                        <a:pt x="192405" y="316230"/>
                      </a:lnTo>
                      <a:moveTo>
                        <a:pt x="304800" y="188595"/>
                      </a:moveTo>
                      <a:lnTo>
                        <a:pt x="240983" y="188595"/>
                      </a:lnTo>
                      <a:lnTo>
                        <a:pt x="240983" y="317183"/>
                      </a:lnTo>
                      <a:lnTo>
                        <a:pt x="304800" y="317183"/>
                      </a:lnTo>
                      <a:lnTo>
                        <a:pt x="304800" y="188595"/>
                      </a:lnTo>
                      <a:close/>
                      <a:moveTo>
                        <a:pt x="447675" y="142875"/>
                      </a:moveTo>
                      <a:lnTo>
                        <a:pt x="447675" y="14288"/>
                      </a:lnTo>
                      <a:lnTo>
                        <a:pt x="413385" y="14288"/>
                      </a:lnTo>
                      <a:moveTo>
                        <a:pt x="413385" y="142875"/>
                      </a:moveTo>
                      <a:lnTo>
                        <a:pt x="481013" y="142875"/>
                      </a:lnTo>
                      <a:moveTo>
                        <a:pt x="591503" y="14288"/>
                      </a:moveTo>
                      <a:lnTo>
                        <a:pt x="527685" y="14288"/>
                      </a:lnTo>
                      <a:lnTo>
                        <a:pt x="527685" y="142875"/>
                      </a:lnTo>
                      <a:lnTo>
                        <a:pt x="591503" y="142875"/>
                      </a:lnTo>
                      <a:lnTo>
                        <a:pt x="591503" y="14288"/>
                      </a:lnTo>
                      <a:close/>
                      <a:moveTo>
                        <a:pt x="673418" y="142875"/>
                      </a:moveTo>
                      <a:lnTo>
                        <a:pt x="673418" y="14288"/>
                      </a:lnTo>
                      <a:lnTo>
                        <a:pt x="639128" y="14288"/>
                      </a:lnTo>
                      <a:moveTo>
                        <a:pt x="639128" y="142875"/>
                      </a:moveTo>
                      <a:lnTo>
                        <a:pt x="706755" y="142875"/>
                      </a:lnTo>
                      <a:moveTo>
                        <a:pt x="477203" y="188595"/>
                      </a:moveTo>
                      <a:lnTo>
                        <a:pt x="413385" y="188595"/>
                      </a:lnTo>
                      <a:lnTo>
                        <a:pt x="413385" y="317183"/>
                      </a:lnTo>
                      <a:lnTo>
                        <a:pt x="477203" y="317183"/>
                      </a:lnTo>
                      <a:lnTo>
                        <a:pt x="477203" y="188595"/>
                      </a:lnTo>
                      <a:close/>
                      <a:moveTo>
                        <a:pt x="558165" y="316230"/>
                      </a:moveTo>
                      <a:lnTo>
                        <a:pt x="558165" y="188595"/>
                      </a:lnTo>
                      <a:lnTo>
                        <a:pt x="523875" y="188595"/>
                      </a:lnTo>
                      <a:moveTo>
                        <a:pt x="523875" y="316230"/>
                      </a:moveTo>
                      <a:lnTo>
                        <a:pt x="591503" y="316230"/>
                      </a:lnTo>
                      <a:moveTo>
                        <a:pt x="703898" y="188595"/>
                      </a:moveTo>
                      <a:lnTo>
                        <a:pt x="640080" y="188595"/>
                      </a:lnTo>
                      <a:lnTo>
                        <a:pt x="640080" y="317183"/>
                      </a:lnTo>
                      <a:lnTo>
                        <a:pt x="703898" y="317183"/>
                      </a:lnTo>
                      <a:lnTo>
                        <a:pt x="703898" y="188595"/>
                      </a:lnTo>
                      <a:close/>
                      <a:moveTo>
                        <a:pt x="845820" y="142875"/>
                      </a:moveTo>
                      <a:lnTo>
                        <a:pt x="845820" y="14288"/>
                      </a:lnTo>
                      <a:lnTo>
                        <a:pt x="811530" y="14288"/>
                      </a:lnTo>
                      <a:moveTo>
                        <a:pt x="811530" y="142875"/>
                      </a:moveTo>
                      <a:lnTo>
                        <a:pt x="879158" y="142875"/>
                      </a:lnTo>
                      <a:moveTo>
                        <a:pt x="990600" y="14288"/>
                      </a:moveTo>
                      <a:lnTo>
                        <a:pt x="926783" y="14288"/>
                      </a:lnTo>
                      <a:lnTo>
                        <a:pt x="926783" y="142875"/>
                      </a:lnTo>
                      <a:lnTo>
                        <a:pt x="990600" y="142875"/>
                      </a:lnTo>
                      <a:lnTo>
                        <a:pt x="990600" y="14288"/>
                      </a:lnTo>
                      <a:close/>
                      <a:moveTo>
                        <a:pt x="1071563" y="142875"/>
                      </a:moveTo>
                      <a:lnTo>
                        <a:pt x="1071563" y="14288"/>
                      </a:lnTo>
                      <a:lnTo>
                        <a:pt x="1037273" y="14288"/>
                      </a:lnTo>
                      <a:moveTo>
                        <a:pt x="1037273" y="142875"/>
                      </a:moveTo>
                      <a:lnTo>
                        <a:pt x="1104900" y="142875"/>
                      </a:lnTo>
                      <a:moveTo>
                        <a:pt x="875348" y="188595"/>
                      </a:moveTo>
                      <a:lnTo>
                        <a:pt x="811530" y="188595"/>
                      </a:lnTo>
                      <a:lnTo>
                        <a:pt x="811530" y="317183"/>
                      </a:lnTo>
                      <a:lnTo>
                        <a:pt x="875348" y="317183"/>
                      </a:lnTo>
                      <a:lnTo>
                        <a:pt x="875348" y="188595"/>
                      </a:lnTo>
                      <a:close/>
                      <a:moveTo>
                        <a:pt x="957263" y="316230"/>
                      </a:moveTo>
                      <a:lnTo>
                        <a:pt x="957263" y="188595"/>
                      </a:lnTo>
                      <a:lnTo>
                        <a:pt x="922973" y="188595"/>
                      </a:lnTo>
                      <a:moveTo>
                        <a:pt x="922973" y="316230"/>
                      </a:moveTo>
                      <a:lnTo>
                        <a:pt x="990600" y="316230"/>
                      </a:lnTo>
                      <a:moveTo>
                        <a:pt x="1102995" y="188595"/>
                      </a:moveTo>
                      <a:lnTo>
                        <a:pt x="1039178" y="188595"/>
                      </a:lnTo>
                      <a:lnTo>
                        <a:pt x="1039178" y="317183"/>
                      </a:lnTo>
                      <a:lnTo>
                        <a:pt x="1102995" y="317183"/>
                      </a:lnTo>
                      <a:lnTo>
                        <a:pt x="1102995" y="188595"/>
                      </a:lnTo>
                      <a:close/>
                      <a:moveTo>
                        <a:pt x="48578" y="535305"/>
                      </a:moveTo>
                      <a:lnTo>
                        <a:pt x="48578" y="406717"/>
                      </a:lnTo>
                      <a:lnTo>
                        <a:pt x="14288" y="406717"/>
                      </a:lnTo>
                      <a:moveTo>
                        <a:pt x="14288" y="535305"/>
                      </a:moveTo>
                      <a:lnTo>
                        <a:pt x="81915" y="535305"/>
                      </a:lnTo>
                      <a:moveTo>
                        <a:pt x="192405" y="406717"/>
                      </a:moveTo>
                      <a:lnTo>
                        <a:pt x="128588" y="406717"/>
                      </a:lnTo>
                      <a:lnTo>
                        <a:pt x="128588" y="535305"/>
                      </a:lnTo>
                      <a:lnTo>
                        <a:pt x="192405" y="535305"/>
                      </a:lnTo>
                      <a:lnTo>
                        <a:pt x="192405" y="406717"/>
                      </a:lnTo>
                      <a:close/>
                      <a:moveTo>
                        <a:pt x="273368" y="535305"/>
                      </a:moveTo>
                      <a:lnTo>
                        <a:pt x="273368" y="406717"/>
                      </a:lnTo>
                      <a:lnTo>
                        <a:pt x="239078" y="406717"/>
                      </a:lnTo>
                      <a:moveTo>
                        <a:pt x="239078" y="535305"/>
                      </a:moveTo>
                      <a:lnTo>
                        <a:pt x="306705" y="535305"/>
                      </a:lnTo>
                      <a:moveTo>
                        <a:pt x="78105" y="581025"/>
                      </a:moveTo>
                      <a:lnTo>
                        <a:pt x="14288" y="581025"/>
                      </a:lnTo>
                      <a:lnTo>
                        <a:pt x="14288" y="709613"/>
                      </a:lnTo>
                      <a:lnTo>
                        <a:pt x="78105" y="709613"/>
                      </a:lnTo>
                      <a:lnTo>
                        <a:pt x="78105" y="581025"/>
                      </a:lnTo>
                      <a:close/>
                      <a:moveTo>
                        <a:pt x="159068" y="708660"/>
                      </a:moveTo>
                      <a:lnTo>
                        <a:pt x="159068" y="581025"/>
                      </a:lnTo>
                      <a:lnTo>
                        <a:pt x="124778" y="581025"/>
                      </a:lnTo>
                      <a:moveTo>
                        <a:pt x="124778" y="708660"/>
                      </a:moveTo>
                      <a:lnTo>
                        <a:pt x="192405" y="708660"/>
                      </a:lnTo>
                      <a:moveTo>
                        <a:pt x="304800" y="581025"/>
                      </a:moveTo>
                      <a:lnTo>
                        <a:pt x="240983" y="581025"/>
                      </a:lnTo>
                      <a:lnTo>
                        <a:pt x="240983" y="709613"/>
                      </a:lnTo>
                      <a:lnTo>
                        <a:pt x="304800" y="709613"/>
                      </a:lnTo>
                      <a:lnTo>
                        <a:pt x="304800" y="581025"/>
                      </a:lnTo>
                      <a:close/>
                      <a:moveTo>
                        <a:pt x="447675" y="535305"/>
                      </a:moveTo>
                      <a:lnTo>
                        <a:pt x="447675" y="406717"/>
                      </a:lnTo>
                      <a:lnTo>
                        <a:pt x="413385" y="406717"/>
                      </a:lnTo>
                      <a:moveTo>
                        <a:pt x="413385" y="535305"/>
                      </a:moveTo>
                      <a:lnTo>
                        <a:pt x="481013" y="535305"/>
                      </a:lnTo>
                      <a:moveTo>
                        <a:pt x="591503" y="406717"/>
                      </a:moveTo>
                      <a:lnTo>
                        <a:pt x="527685" y="406717"/>
                      </a:lnTo>
                      <a:lnTo>
                        <a:pt x="527685" y="535305"/>
                      </a:lnTo>
                      <a:lnTo>
                        <a:pt x="591503" y="535305"/>
                      </a:lnTo>
                      <a:lnTo>
                        <a:pt x="591503" y="406717"/>
                      </a:lnTo>
                      <a:close/>
                      <a:moveTo>
                        <a:pt x="673418" y="535305"/>
                      </a:moveTo>
                      <a:lnTo>
                        <a:pt x="673418" y="406717"/>
                      </a:lnTo>
                      <a:lnTo>
                        <a:pt x="639128" y="406717"/>
                      </a:lnTo>
                      <a:moveTo>
                        <a:pt x="639128" y="535305"/>
                      </a:moveTo>
                      <a:lnTo>
                        <a:pt x="706755" y="535305"/>
                      </a:lnTo>
                      <a:moveTo>
                        <a:pt x="477203" y="581025"/>
                      </a:moveTo>
                      <a:lnTo>
                        <a:pt x="413385" y="581025"/>
                      </a:lnTo>
                      <a:lnTo>
                        <a:pt x="413385" y="709613"/>
                      </a:lnTo>
                      <a:lnTo>
                        <a:pt x="477203" y="709613"/>
                      </a:lnTo>
                      <a:lnTo>
                        <a:pt x="477203" y="581025"/>
                      </a:lnTo>
                      <a:close/>
                      <a:moveTo>
                        <a:pt x="558165" y="708660"/>
                      </a:moveTo>
                      <a:lnTo>
                        <a:pt x="558165" y="581025"/>
                      </a:lnTo>
                      <a:lnTo>
                        <a:pt x="523875" y="581025"/>
                      </a:lnTo>
                      <a:moveTo>
                        <a:pt x="523875" y="708660"/>
                      </a:moveTo>
                      <a:lnTo>
                        <a:pt x="591503" y="708660"/>
                      </a:lnTo>
                      <a:moveTo>
                        <a:pt x="703898" y="581025"/>
                      </a:moveTo>
                      <a:lnTo>
                        <a:pt x="640080" y="581025"/>
                      </a:lnTo>
                      <a:lnTo>
                        <a:pt x="640080" y="709613"/>
                      </a:lnTo>
                      <a:lnTo>
                        <a:pt x="703898" y="709613"/>
                      </a:lnTo>
                      <a:lnTo>
                        <a:pt x="703898" y="581025"/>
                      </a:lnTo>
                      <a:close/>
                      <a:moveTo>
                        <a:pt x="845820" y="535305"/>
                      </a:moveTo>
                      <a:lnTo>
                        <a:pt x="845820" y="406717"/>
                      </a:lnTo>
                      <a:lnTo>
                        <a:pt x="811530" y="406717"/>
                      </a:lnTo>
                      <a:moveTo>
                        <a:pt x="811530" y="535305"/>
                      </a:moveTo>
                      <a:lnTo>
                        <a:pt x="879158" y="535305"/>
                      </a:lnTo>
                      <a:moveTo>
                        <a:pt x="990600" y="406717"/>
                      </a:moveTo>
                      <a:lnTo>
                        <a:pt x="926783" y="406717"/>
                      </a:lnTo>
                      <a:lnTo>
                        <a:pt x="926783" y="535305"/>
                      </a:lnTo>
                      <a:lnTo>
                        <a:pt x="990600" y="535305"/>
                      </a:lnTo>
                      <a:lnTo>
                        <a:pt x="990600" y="406717"/>
                      </a:lnTo>
                      <a:close/>
                      <a:moveTo>
                        <a:pt x="1071563" y="535305"/>
                      </a:moveTo>
                      <a:lnTo>
                        <a:pt x="1071563" y="406717"/>
                      </a:lnTo>
                      <a:lnTo>
                        <a:pt x="1037273" y="406717"/>
                      </a:lnTo>
                      <a:moveTo>
                        <a:pt x="1037273" y="535305"/>
                      </a:moveTo>
                      <a:lnTo>
                        <a:pt x="1104900" y="535305"/>
                      </a:lnTo>
                      <a:moveTo>
                        <a:pt x="875348" y="581025"/>
                      </a:moveTo>
                      <a:lnTo>
                        <a:pt x="811530" y="581025"/>
                      </a:lnTo>
                      <a:lnTo>
                        <a:pt x="811530" y="709613"/>
                      </a:lnTo>
                      <a:lnTo>
                        <a:pt x="875348" y="709613"/>
                      </a:lnTo>
                      <a:lnTo>
                        <a:pt x="875348" y="581025"/>
                      </a:lnTo>
                      <a:close/>
                      <a:moveTo>
                        <a:pt x="957263" y="708660"/>
                      </a:moveTo>
                      <a:lnTo>
                        <a:pt x="957263" y="581025"/>
                      </a:lnTo>
                      <a:lnTo>
                        <a:pt x="922973" y="581025"/>
                      </a:lnTo>
                      <a:moveTo>
                        <a:pt x="922973" y="708660"/>
                      </a:moveTo>
                      <a:lnTo>
                        <a:pt x="990600" y="708660"/>
                      </a:lnTo>
                      <a:moveTo>
                        <a:pt x="1102995" y="581025"/>
                      </a:moveTo>
                      <a:lnTo>
                        <a:pt x="1039178" y="581025"/>
                      </a:lnTo>
                      <a:lnTo>
                        <a:pt x="1039178" y="709613"/>
                      </a:lnTo>
                      <a:lnTo>
                        <a:pt x="1102995" y="709613"/>
                      </a:lnTo>
                      <a:lnTo>
                        <a:pt x="1102995" y="581025"/>
                      </a:lnTo>
                      <a:close/>
                      <a:moveTo>
                        <a:pt x="48578" y="925830"/>
                      </a:moveTo>
                      <a:lnTo>
                        <a:pt x="48578" y="797243"/>
                      </a:lnTo>
                      <a:lnTo>
                        <a:pt x="14288" y="797243"/>
                      </a:lnTo>
                      <a:moveTo>
                        <a:pt x="14288" y="925830"/>
                      </a:moveTo>
                      <a:lnTo>
                        <a:pt x="81915" y="925830"/>
                      </a:lnTo>
                      <a:moveTo>
                        <a:pt x="192405" y="797243"/>
                      </a:moveTo>
                      <a:lnTo>
                        <a:pt x="128588" y="797243"/>
                      </a:lnTo>
                      <a:lnTo>
                        <a:pt x="128588" y="925830"/>
                      </a:lnTo>
                      <a:lnTo>
                        <a:pt x="192405" y="925830"/>
                      </a:lnTo>
                      <a:lnTo>
                        <a:pt x="192405" y="797243"/>
                      </a:lnTo>
                      <a:close/>
                      <a:moveTo>
                        <a:pt x="273368" y="925830"/>
                      </a:moveTo>
                      <a:lnTo>
                        <a:pt x="273368" y="797243"/>
                      </a:lnTo>
                      <a:lnTo>
                        <a:pt x="239078" y="797243"/>
                      </a:lnTo>
                      <a:moveTo>
                        <a:pt x="239078" y="925830"/>
                      </a:moveTo>
                      <a:lnTo>
                        <a:pt x="306705" y="925830"/>
                      </a:lnTo>
                      <a:moveTo>
                        <a:pt x="78105" y="971550"/>
                      </a:moveTo>
                      <a:lnTo>
                        <a:pt x="14288" y="971550"/>
                      </a:lnTo>
                      <a:lnTo>
                        <a:pt x="14288" y="1100138"/>
                      </a:lnTo>
                      <a:lnTo>
                        <a:pt x="78105" y="1100138"/>
                      </a:lnTo>
                      <a:lnTo>
                        <a:pt x="78105" y="971550"/>
                      </a:lnTo>
                      <a:close/>
                      <a:moveTo>
                        <a:pt x="159068" y="1099185"/>
                      </a:moveTo>
                      <a:lnTo>
                        <a:pt x="159068" y="971550"/>
                      </a:lnTo>
                      <a:lnTo>
                        <a:pt x="124778" y="971550"/>
                      </a:lnTo>
                      <a:moveTo>
                        <a:pt x="124778" y="1099185"/>
                      </a:moveTo>
                      <a:lnTo>
                        <a:pt x="192405" y="1099185"/>
                      </a:lnTo>
                      <a:moveTo>
                        <a:pt x="304800" y="971550"/>
                      </a:moveTo>
                      <a:lnTo>
                        <a:pt x="240983" y="971550"/>
                      </a:lnTo>
                      <a:lnTo>
                        <a:pt x="240983" y="1100138"/>
                      </a:lnTo>
                      <a:lnTo>
                        <a:pt x="304800" y="1100138"/>
                      </a:lnTo>
                      <a:lnTo>
                        <a:pt x="304800" y="971550"/>
                      </a:lnTo>
                      <a:close/>
                      <a:moveTo>
                        <a:pt x="447675" y="925830"/>
                      </a:moveTo>
                      <a:lnTo>
                        <a:pt x="447675" y="797243"/>
                      </a:lnTo>
                      <a:lnTo>
                        <a:pt x="413385" y="797243"/>
                      </a:lnTo>
                      <a:moveTo>
                        <a:pt x="413385" y="925830"/>
                      </a:moveTo>
                      <a:lnTo>
                        <a:pt x="481013" y="925830"/>
                      </a:lnTo>
                      <a:moveTo>
                        <a:pt x="591503" y="797243"/>
                      </a:moveTo>
                      <a:lnTo>
                        <a:pt x="527685" y="797243"/>
                      </a:lnTo>
                      <a:lnTo>
                        <a:pt x="527685" y="925830"/>
                      </a:lnTo>
                      <a:lnTo>
                        <a:pt x="591503" y="925830"/>
                      </a:lnTo>
                      <a:lnTo>
                        <a:pt x="591503" y="797243"/>
                      </a:lnTo>
                      <a:close/>
                      <a:moveTo>
                        <a:pt x="673418" y="925830"/>
                      </a:moveTo>
                      <a:lnTo>
                        <a:pt x="673418" y="797243"/>
                      </a:lnTo>
                      <a:lnTo>
                        <a:pt x="639128" y="797243"/>
                      </a:lnTo>
                      <a:moveTo>
                        <a:pt x="639128" y="925830"/>
                      </a:moveTo>
                      <a:lnTo>
                        <a:pt x="706755" y="925830"/>
                      </a:lnTo>
                      <a:moveTo>
                        <a:pt x="477203" y="971550"/>
                      </a:moveTo>
                      <a:lnTo>
                        <a:pt x="413385" y="971550"/>
                      </a:lnTo>
                      <a:lnTo>
                        <a:pt x="413385" y="1100138"/>
                      </a:lnTo>
                      <a:lnTo>
                        <a:pt x="477203" y="1100138"/>
                      </a:lnTo>
                      <a:lnTo>
                        <a:pt x="477203" y="971550"/>
                      </a:lnTo>
                      <a:close/>
                      <a:moveTo>
                        <a:pt x="558165" y="1099185"/>
                      </a:moveTo>
                      <a:lnTo>
                        <a:pt x="558165" y="971550"/>
                      </a:lnTo>
                      <a:lnTo>
                        <a:pt x="523875" y="971550"/>
                      </a:lnTo>
                      <a:moveTo>
                        <a:pt x="523875" y="1099185"/>
                      </a:moveTo>
                      <a:lnTo>
                        <a:pt x="591503" y="1099185"/>
                      </a:lnTo>
                      <a:moveTo>
                        <a:pt x="703898" y="971550"/>
                      </a:moveTo>
                      <a:lnTo>
                        <a:pt x="640080" y="971550"/>
                      </a:lnTo>
                      <a:lnTo>
                        <a:pt x="640080" y="1100138"/>
                      </a:lnTo>
                      <a:lnTo>
                        <a:pt x="703898" y="1100138"/>
                      </a:lnTo>
                      <a:lnTo>
                        <a:pt x="703898" y="971550"/>
                      </a:lnTo>
                      <a:close/>
                      <a:moveTo>
                        <a:pt x="845820" y="925830"/>
                      </a:moveTo>
                      <a:lnTo>
                        <a:pt x="845820" y="797243"/>
                      </a:lnTo>
                      <a:lnTo>
                        <a:pt x="811530" y="797243"/>
                      </a:lnTo>
                      <a:moveTo>
                        <a:pt x="811530" y="925830"/>
                      </a:moveTo>
                      <a:lnTo>
                        <a:pt x="879158" y="925830"/>
                      </a:lnTo>
                      <a:moveTo>
                        <a:pt x="990600" y="797243"/>
                      </a:moveTo>
                      <a:lnTo>
                        <a:pt x="926783" y="797243"/>
                      </a:lnTo>
                      <a:lnTo>
                        <a:pt x="926783" y="925830"/>
                      </a:lnTo>
                      <a:lnTo>
                        <a:pt x="990600" y="925830"/>
                      </a:lnTo>
                      <a:lnTo>
                        <a:pt x="990600" y="797243"/>
                      </a:lnTo>
                      <a:close/>
                      <a:moveTo>
                        <a:pt x="1071563" y="925830"/>
                      </a:moveTo>
                      <a:lnTo>
                        <a:pt x="1071563" y="797243"/>
                      </a:lnTo>
                      <a:lnTo>
                        <a:pt x="1037273" y="797243"/>
                      </a:lnTo>
                      <a:moveTo>
                        <a:pt x="1037273" y="925830"/>
                      </a:moveTo>
                      <a:lnTo>
                        <a:pt x="1104900" y="925830"/>
                      </a:lnTo>
                      <a:moveTo>
                        <a:pt x="875348" y="971550"/>
                      </a:moveTo>
                      <a:lnTo>
                        <a:pt x="811530" y="971550"/>
                      </a:lnTo>
                      <a:lnTo>
                        <a:pt x="811530" y="1100138"/>
                      </a:lnTo>
                      <a:lnTo>
                        <a:pt x="875348" y="1100138"/>
                      </a:lnTo>
                      <a:lnTo>
                        <a:pt x="875348" y="971550"/>
                      </a:lnTo>
                      <a:close/>
                      <a:moveTo>
                        <a:pt x="957263" y="1099185"/>
                      </a:moveTo>
                      <a:lnTo>
                        <a:pt x="957263" y="971550"/>
                      </a:lnTo>
                      <a:lnTo>
                        <a:pt x="922973" y="971550"/>
                      </a:lnTo>
                      <a:moveTo>
                        <a:pt x="922973" y="1099185"/>
                      </a:moveTo>
                      <a:lnTo>
                        <a:pt x="990600" y="1099185"/>
                      </a:lnTo>
                      <a:moveTo>
                        <a:pt x="1102995" y="971550"/>
                      </a:moveTo>
                      <a:lnTo>
                        <a:pt x="1039178" y="971550"/>
                      </a:lnTo>
                      <a:lnTo>
                        <a:pt x="1039178" y="1100138"/>
                      </a:lnTo>
                      <a:lnTo>
                        <a:pt x="1102995" y="1100138"/>
                      </a:lnTo>
                      <a:lnTo>
                        <a:pt x="1102995" y="971550"/>
                      </a:lnTo>
                      <a:close/>
                    </a:path>
                  </a:pathLst>
                </a:custGeom>
                <a:noFill/>
                <a:ln w="1587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1" name="Rectangle: Rounded Corners 132">
                <a:extLst>
                  <a:ext uri="{FF2B5EF4-FFF2-40B4-BE49-F238E27FC236}">
                    <a16:creationId xmlns:a16="http://schemas.microsoft.com/office/drawing/2014/main" id="{E1B5F8C7-3DF4-4643-B3AA-C36C3FF9F195}"/>
                  </a:ext>
                </a:extLst>
              </p:cNvPr>
              <p:cNvSpPr/>
              <p:nvPr/>
            </p:nvSpPr>
            <p:spPr bwMode="auto">
              <a:xfrm>
                <a:off x="7737959" y="3403249"/>
                <a:ext cx="2523073" cy="1051119"/>
              </a:xfrm>
              <a:prstGeom prst="roundRect">
                <a:avLst>
                  <a:gd name="adj" fmla="val 6637"/>
                </a:avLst>
              </a:prstGeom>
              <a:noFill/>
              <a:ln w="25400">
                <a:solidFill>
                  <a:schemeClr val="accent3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92608" tIns="234086" rIns="292608" bIns="23408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49195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240" b="1" dirty="0">
                  <a:solidFill>
                    <a:schemeClr val="bg1"/>
                  </a:solidFill>
                  <a:cs typeface="Segoe UI" pitchFamily="34" charset="0"/>
                </a:endParaRP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FCD9379-8425-5A42-B851-11B52C44E716}"/>
              </a:ext>
            </a:extLst>
          </p:cNvPr>
          <p:cNvGrpSpPr/>
          <p:nvPr/>
        </p:nvGrpSpPr>
        <p:grpSpPr>
          <a:xfrm>
            <a:off x="929374" y="4992760"/>
            <a:ext cx="12771652" cy="1051119"/>
            <a:chOff x="929374" y="4902236"/>
            <a:chExt cx="12771652" cy="105111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38EBFBD-A302-1A4C-9B4D-42BDBD9F265F}"/>
                </a:ext>
              </a:extLst>
            </p:cNvPr>
            <p:cNvSpPr txBox="1"/>
            <p:nvPr/>
          </p:nvSpPr>
          <p:spPr>
            <a:xfrm>
              <a:off x="929374" y="5025429"/>
              <a:ext cx="1908215" cy="6278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800"/>
                </a:spcAft>
              </a:pPr>
              <a:r>
                <a:rPr lang="zh-CN" altLang="en-US" sz="2400" b="1" dirty="0">
                  <a:solidFill>
                    <a:schemeClr val="bg1"/>
                  </a:solidFill>
                  <a:latin typeface="+mn-ea"/>
                </a:rPr>
                <a:t>媒体编解码</a:t>
              </a:r>
              <a:endParaRPr 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72DF81E-039D-E548-B80C-C24E34D9A0EB}"/>
                </a:ext>
              </a:extLst>
            </p:cNvPr>
            <p:cNvSpPr txBox="1"/>
            <p:nvPr/>
          </p:nvSpPr>
          <p:spPr>
            <a:xfrm>
              <a:off x="10429686" y="5124600"/>
              <a:ext cx="3271340" cy="627864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1800"/>
                </a:spcAft>
              </a:pPr>
              <a:r>
                <a:rPr lang="zh-CN" altLang="en-US" sz="2400" b="1" dirty="0">
                  <a:solidFill>
                    <a:schemeClr val="bg1"/>
                  </a:solidFill>
                  <a:latin typeface="+mn-ea"/>
                </a:rPr>
                <a:t>电子设计自动化 </a:t>
              </a:r>
              <a:r>
                <a:rPr lang="en-US" sz="2400" b="1" dirty="0">
                  <a:solidFill>
                    <a:schemeClr val="bg1"/>
                  </a:solidFill>
                  <a:latin typeface="+mn-ea"/>
                </a:rPr>
                <a:t>EDA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30FC18B-841C-814B-A5A4-4BC62C73ACC0}"/>
                </a:ext>
              </a:extLst>
            </p:cNvPr>
            <p:cNvGrpSpPr/>
            <p:nvPr/>
          </p:nvGrpSpPr>
          <p:grpSpPr>
            <a:xfrm>
              <a:off x="4496386" y="4902236"/>
              <a:ext cx="2523073" cy="1051119"/>
              <a:chOff x="4440966" y="4889788"/>
              <a:chExt cx="2523073" cy="1051119"/>
            </a:xfrm>
          </p:grpSpPr>
          <p:sp>
            <p:nvSpPr>
              <p:cNvPr id="41" name="Rectangle: Rounded Corners 132">
                <a:extLst>
                  <a:ext uri="{FF2B5EF4-FFF2-40B4-BE49-F238E27FC236}">
                    <a16:creationId xmlns:a16="http://schemas.microsoft.com/office/drawing/2014/main" id="{4BB2E279-78F1-0847-ABFC-5D2971F3C211}"/>
                  </a:ext>
                </a:extLst>
              </p:cNvPr>
              <p:cNvSpPr/>
              <p:nvPr/>
            </p:nvSpPr>
            <p:spPr bwMode="auto">
              <a:xfrm>
                <a:off x="4440966" y="4889788"/>
                <a:ext cx="2523073" cy="1051119"/>
              </a:xfrm>
              <a:prstGeom prst="roundRect">
                <a:avLst>
                  <a:gd name="adj" fmla="val 6637"/>
                </a:avLst>
              </a:prstGeom>
              <a:noFill/>
              <a:ln w="25400">
                <a:solidFill>
                  <a:schemeClr val="accent3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92608" tIns="234086" rIns="292608" bIns="23408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49195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240" b="1" dirty="0">
                  <a:solidFill>
                    <a:schemeClr val="bg1"/>
                  </a:solidFill>
                  <a:latin typeface="+mn-ea"/>
                  <a:cs typeface="Segoe UI" pitchFamily="34" charset="0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1A91126-454A-964A-B9D8-A480AD67A3FF}"/>
                  </a:ext>
                </a:extLst>
              </p:cNvPr>
              <p:cNvGrpSpPr/>
              <p:nvPr/>
            </p:nvGrpSpPr>
            <p:grpSpPr>
              <a:xfrm>
                <a:off x="4965849" y="5014775"/>
                <a:ext cx="1445735" cy="820468"/>
                <a:chOff x="11001123" y="5416160"/>
                <a:chExt cx="1734881" cy="984561"/>
              </a:xfrm>
            </p:grpSpPr>
            <p:sp>
              <p:nvSpPr>
                <p:cNvPr id="43" name="Rectangle: Rounded Corners 210">
                  <a:extLst>
                    <a:ext uri="{FF2B5EF4-FFF2-40B4-BE49-F238E27FC236}">
                      <a16:creationId xmlns:a16="http://schemas.microsoft.com/office/drawing/2014/main" id="{70E27ACE-CF19-ED4F-A1F8-B71CA5ACEC17}"/>
                    </a:ext>
                  </a:extLst>
                </p:cNvPr>
                <p:cNvSpPr/>
                <p:nvPr/>
              </p:nvSpPr>
              <p:spPr bwMode="auto">
                <a:xfrm>
                  <a:off x="11001123" y="5416160"/>
                  <a:ext cx="1734881" cy="984561"/>
                </a:xfrm>
                <a:prstGeom prst="roundRect">
                  <a:avLst>
                    <a:gd name="adj" fmla="val 13184"/>
                  </a:avLst>
                </a:prstGeom>
                <a:noFill/>
                <a:ln w="15875">
                  <a:solidFill>
                    <a:srgbClr val="FFFFFF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777041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dirty="0">
                    <a:solidFill>
                      <a:schemeClr val="bg1"/>
                    </a:solidFill>
                    <a:latin typeface="+mn-ea"/>
                    <a:cs typeface="Segoe UI" pitchFamily="34" charset="0"/>
                  </a:endParaRP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A3B99C7-1DBC-A049-919B-972F79B11E25}"/>
                    </a:ext>
                  </a:extLst>
                </p:cNvPr>
                <p:cNvSpPr/>
                <p:nvPr/>
              </p:nvSpPr>
              <p:spPr bwMode="auto">
                <a:xfrm>
                  <a:off x="11001123" y="5563350"/>
                  <a:ext cx="1734881" cy="690180"/>
                </a:xfrm>
                <a:prstGeom prst="rect">
                  <a:avLst/>
                </a:prstGeom>
                <a:noFill/>
                <a:ln w="15875">
                  <a:solidFill>
                    <a:srgbClr val="FFFFFF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777041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dirty="0">
                    <a:solidFill>
                      <a:schemeClr val="bg1"/>
                    </a:solidFill>
                    <a:latin typeface="+mn-ea"/>
                    <a:cs typeface="Segoe UI" pitchFamily="34" charset="0"/>
                  </a:endParaRPr>
                </a:p>
              </p:txBody>
            </p:sp>
            <p:sp>
              <p:nvSpPr>
                <p:cNvPr id="45" name="Isosceles Triangle 194">
                  <a:extLst>
                    <a:ext uri="{FF2B5EF4-FFF2-40B4-BE49-F238E27FC236}">
                      <a16:creationId xmlns:a16="http://schemas.microsoft.com/office/drawing/2014/main" id="{35E131ED-0ED8-0149-BDF7-659FF81A6124}"/>
                    </a:ext>
                  </a:extLst>
                </p:cNvPr>
                <p:cNvSpPr/>
                <p:nvPr/>
              </p:nvSpPr>
              <p:spPr bwMode="auto">
                <a:xfrm rot="5400000">
                  <a:off x="11677193" y="5782269"/>
                  <a:ext cx="382740" cy="252342"/>
                </a:xfrm>
                <a:prstGeom prst="triangle">
                  <a:avLst/>
                </a:prstGeom>
                <a:noFill/>
                <a:ln w="15875">
                  <a:solidFill>
                    <a:schemeClr val="accent2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777041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dirty="0">
                    <a:solidFill>
                      <a:schemeClr val="bg1"/>
                    </a:solidFill>
                    <a:latin typeface="+mn-ea"/>
                    <a:cs typeface="Segoe UI" pitchFamily="34" charset="0"/>
                  </a:endParaRPr>
                </a:p>
              </p:txBody>
            </p: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559E8132-F13E-704F-A6D6-223BE84BA543}"/>
                    </a:ext>
                  </a:extLst>
                </p:cNvPr>
                <p:cNvGrpSpPr/>
                <p:nvPr/>
              </p:nvGrpSpPr>
              <p:grpSpPr>
                <a:xfrm>
                  <a:off x="11223616" y="5416160"/>
                  <a:ext cx="1294453" cy="147190"/>
                  <a:chOff x="11223616" y="5416160"/>
                  <a:chExt cx="754865" cy="147190"/>
                </a:xfrm>
              </p:grpSpPr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3BB5B330-59D6-1044-A268-ED0CA3856A5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1223616" y="5416160"/>
                    <a:ext cx="108973" cy="147190"/>
                  </a:xfrm>
                  <a:prstGeom prst="rect">
                    <a:avLst/>
                  </a:prstGeom>
                  <a:noFill/>
                  <a:ln w="15875">
                    <a:solidFill>
                      <a:srgbClr val="FFFFFF"/>
                    </a:solidFill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777041" fontAlgn="base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dirty="0">
                      <a:solidFill>
                        <a:schemeClr val="bg1"/>
                      </a:solidFill>
                      <a:latin typeface="+mn-ea"/>
                      <a:cs typeface="Segoe UI" pitchFamily="34" charset="0"/>
                    </a:endParaRPr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4DF044FC-EDDD-594B-A626-167F05D3292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1439422" y="5416160"/>
                    <a:ext cx="108973" cy="147190"/>
                  </a:xfrm>
                  <a:prstGeom prst="rect">
                    <a:avLst/>
                  </a:prstGeom>
                  <a:noFill/>
                  <a:ln w="15875">
                    <a:solidFill>
                      <a:srgbClr val="FFFFFF"/>
                    </a:solidFill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777041" fontAlgn="base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dirty="0">
                      <a:solidFill>
                        <a:schemeClr val="bg1"/>
                      </a:solidFill>
                      <a:latin typeface="+mn-ea"/>
                      <a:cs typeface="Segoe UI" pitchFamily="34" charset="0"/>
                    </a:endParaRPr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FF6D5C1A-2EA3-3046-B733-31FA944829C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1653702" y="5416160"/>
                    <a:ext cx="108973" cy="147190"/>
                  </a:xfrm>
                  <a:prstGeom prst="rect">
                    <a:avLst/>
                  </a:prstGeom>
                  <a:noFill/>
                  <a:ln w="15875">
                    <a:solidFill>
                      <a:srgbClr val="FFFFFF"/>
                    </a:solidFill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777041" fontAlgn="base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dirty="0">
                      <a:solidFill>
                        <a:schemeClr val="bg1"/>
                      </a:solidFill>
                      <a:latin typeface="+mn-ea"/>
                      <a:cs typeface="Segoe UI" pitchFamily="34" charset="0"/>
                    </a:endParaRPr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7E451091-1B74-CC4F-805C-C3864E3A1A7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1869508" y="5416160"/>
                    <a:ext cx="108973" cy="147190"/>
                  </a:xfrm>
                  <a:prstGeom prst="rect">
                    <a:avLst/>
                  </a:prstGeom>
                  <a:noFill/>
                  <a:ln w="15875">
                    <a:solidFill>
                      <a:srgbClr val="FFFFFF"/>
                    </a:solidFill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777041" fontAlgn="base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dirty="0">
                      <a:solidFill>
                        <a:schemeClr val="bg1"/>
                      </a:solidFill>
                      <a:latin typeface="+mn-ea"/>
                      <a:cs typeface="Segoe UI" pitchFamily="34" charset="0"/>
                    </a:endParaRPr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EA39F575-4193-E74F-8488-D16B48B35825}"/>
                    </a:ext>
                  </a:extLst>
                </p:cNvPr>
                <p:cNvGrpSpPr/>
                <p:nvPr/>
              </p:nvGrpSpPr>
              <p:grpSpPr>
                <a:xfrm>
                  <a:off x="11223616" y="6253530"/>
                  <a:ext cx="1294453" cy="147190"/>
                  <a:chOff x="11223616" y="5416160"/>
                  <a:chExt cx="754865" cy="147190"/>
                </a:xfrm>
              </p:grpSpPr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2CFF1A5C-3E27-EB4E-9659-8776398940E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1223616" y="5416160"/>
                    <a:ext cx="108973" cy="147190"/>
                  </a:xfrm>
                  <a:prstGeom prst="rect">
                    <a:avLst/>
                  </a:prstGeom>
                  <a:noFill/>
                  <a:ln w="15875">
                    <a:solidFill>
                      <a:srgbClr val="FFFFFF"/>
                    </a:solidFill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777041" fontAlgn="base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dirty="0">
                      <a:solidFill>
                        <a:schemeClr val="bg1"/>
                      </a:solidFill>
                      <a:latin typeface="+mn-ea"/>
                      <a:cs typeface="Segoe UI" pitchFamily="34" charset="0"/>
                    </a:endParaRPr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FBB8C14F-A0F6-A547-907C-739937C2CB4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1439422" y="5416160"/>
                    <a:ext cx="108973" cy="147190"/>
                  </a:xfrm>
                  <a:prstGeom prst="rect">
                    <a:avLst/>
                  </a:prstGeom>
                  <a:noFill/>
                  <a:ln w="15875">
                    <a:solidFill>
                      <a:srgbClr val="FFFFFF"/>
                    </a:solidFill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777041" fontAlgn="base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dirty="0">
                      <a:solidFill>
                        <a:schemeClr val="bg1"/>
                      </a:solidFill>
                      <a:latin typeface="+mn-ea"/>
                      <a:cs typeface="Segoe UI" pitchFamily="34" charset="0"/>
                    </a:endParaRPr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D04460EE-4A18-1A45-9BD1-364E4B8D4D6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1653702" y="5416160"/>
                    <a:ext cx="108973" cy="147190"/>
                  </a:xfrm>
                  <a:prstGeom prst="rect">
                    <a:avLst/>
                  </a:prstGeom>
                  <a:noFill/>
                  <a:ln w="15875">
                    <a:solidFill>
                      <a:srgbClr val="FFFFFF"/>
                    </a:solidFill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777041" fontAlgn="base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dirty="0">
                      <a:solidFill>
                        <a:schemeClr val="bg1"/>
                      </a:solidFill>
                      <a:latin typeface="+mn-ea"/>
                      <a:cs typeface="Segoe UI" pitchFamily="34" charset="0"/>
                    </a:endParaRPr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2DD7B875-3F62-5649-B9CB-1EB7CBBB973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1869508" y="5416160"/>
                    <a:ext cx="108973" cy="147190"/>
                  </a:xfrm>
                  <a:prstGeom prst="rect">
                    <a:avLst/>
                  </a:prstGeom>
                  <a:noFill/>
                  <a:ln w="15875">
                    <a:solidFill>
                      <a:srgbClr val="FFFFFF"/>
                    </a:solidFill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777041" fontAlgn="base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dirty="0">
                      <a:solidFill>
                        <a:schemeClr val="bg1"/>
                      </a:solidFill>
                      <a:latin typeface="+mn-ea"/>
                      <a:cs typeface="Segoe UI" pitchFamily="34" charset="0"/>
                    </a:endParaRPr>
                  </a:p>
                </p:txBody>
              </p:sp>
            </p:grpSp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1C36B6B-0A27-9146-A361-C3C8B3CAFBA5}"/>
                </a:ext>
              </a:extLst>
            </p:cNvPr>
            <p:cNvGrpSpPr/>
            <p:nvPr/>
          </p:nvGrpSpPr>
          <p:grpSpPr>
            <a:xfrm>
              <a:off x="7698770" y="4902236"/>
              <a:ext cx="2523071" cy="1051119"/>
              <a:chOff x="7754190" y="4914684"/>
              <a:chExt cx="2523071" cy="1051119"/>
            </a:xfrm>
          </p:grpSpPr>
          <p:sp>
            <p:nvSpPr>
              <p:cNvPr id="39" name="Rectangle: Rounded Corners 59">
                <a:extLst>
                  <a:ext uri="{FF2B5EF4-FFF2-40B4-BE49-F238E27FC236}">
                    <a16:creationId xmlns:a16="http://schemas.microsoft.com/office/drawing/2014/main" id="{0A023DBF-52F1-F445-94B6-E425A12E4850}"/>
                  </a:ext>
                </a:extLst>
              </p:cNvPr>
              <p:cNvSpPr/>
              <p:nvPr/>
            </p:nvSpPr>
            <p:spPr bwMode="auto">
              <a:xfrm>
                <a:off x="7754190" y="4914684"/>
                <a:ext cx="2523071" cy="1051119"/>
              </a:xfrm>
              <a:prstGeom prst="roundRect">
                <a:avLst>
                  <a:gd name="adj" fmla="val 6637"/>
                </a:avLst>
              </a:prstGeom>
              <a:noFill/>
              <a:ln w="25400">
                <a:solidFill>
                  <a:schemeClr val="accent3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92608" tIns="234086" rIns="292608" bIns="23408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49195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3840" dirty="0">
                  <a:solidFill>
                    <a:schemeClr val="bg1"/>
                  </a:solidFill>
                  <a:latin typeface="+mn-ea"/>
                  <a:cs typeface="Segoe UI" pitchFamily="34" charset="0"/>
                </a:endParaRPr>
              </a:p>
            </p:txBody>
          </p:sp>
          <p:sp>
            <p:nvSpPr>
              <p:cNvPr id="40" name="Freeform: Shape 1037">
                <a:extLst>
                  <a:ext uri="{FF2B5EF4-FFF2-40B4-BE49-F238E27FC236}">
                    <a16:creationId xmlns:a16="http://schemas.microsoft.com/office/drawing/2014/main" id="{158A59AF-F28B-4646-940E-DEC9B6B2634C}"/>
                  </a:ext>
                </a:extLst>
              </p:cNvPr>
              <p:cNvSpPr/>
              <p:nvPr/>
            </p:nvSpPr>
            <p:spPr>
              <a:xfrm flipH="1">
                <a:off x="8258817" y="5217189"/>
                <a:ext cx="1575196" cy="414319"/>
              </a:xfrm>
              <a:custGeom>
                <a:avLst/>
                <a:gdLst>
                  <a:gd name="connsiteX0" fmla="*/ 23733 w 10651189"/>
                  <a:gd name="connsiteY0" fmla="*/ 22235 h 2603007"/>
                  <a:gd name="connsiteX1" fmla="*/ 2145110 w 10651189"/>
                  <a:gd name="connsiteY1" fmla="*/ 2583737 h 2603007"/>
                  <a:gd name="connsiteX2" fmla="*/ 4266488 w 10651189"/>
                  <a:gd name="connsiteY2" fmla="*/ 22235 h 2603007"/>
                  <a:gd name="connsiteX3" fmla="*/ 6387866 w 10651189"/>
                  <a:gd name="connsiteY3" fmla="*/ 2583737 h 2603007"/>
                  <a:gd name="connsiteX4" fmla="*/ 8509243 w 10651189"/>
                  <a:gd name="connsiteY4" fmla="*/ 22235 h 2603007"/>
                  <a:gd name="connsiteX5" fmla="*/ 10630621 w 10651189"/>
                  <a:gd name="connsiteY5" fmla="*/ 2583737 h 2603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51189" h="2603007">
                    <a:moveTo>
                      <a:pt x="23733" y="22235"/>
                    </a:moveTo>
                    <a:cubicBezTo>
                      <a:pt x="1084422" y="22235"/>
                      <a:pt x="1084422" y="2583737"/>
                      <a:pt x="2145110" y="2583737"/>
                    </a:cubicBezTo>
                    <a:cubicBezTo>
                      <a:pt x="3205799" y="2583737"/>
                      <a:pt x="3205799" y="22235"/>
                      <a:pt x="4266488" y="22235"/>
                    </a:cubicBezTo>
                    <a:cubicBezTo>
                      <a:pt x="5327177" y="22235"/>
                      <a:pt x="5327177" y="2583737"/>
                      <a:pt x="6387866" y="2583737"/>
                    </a:cubicBezTo>
                    <a:cubicBezTo>
                      <a:pt x="7448554" y="2583737"/>
                      <a:pt x="7448554" y="22235"/>
                      <a:pt x="8509243" y="22235"/>
                    </a:cubicBezTo>
                    <a:cubicBezTo>
                      <a:pt x="9569932" y="22235"/>
                      <a:pt x="9569932" y="2583737"/>
                      <a:pt x="10630621" y="2583737"/>
                    </a:cubicBezTo>
                  </a:path>
                </a:pathLst>
              </a:custGeom>
              <a:noFill/>
              <a:ln w="1587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04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51D5CAD-4B10-8C40-AE05-0DB3BFBFF18A}"/>
              </a:ext>
            </a:extLst>
          </p:cNvPr>
          <p:cNvGrpSpPr/>
          <p:nvPr/>
        </p:nvGrpSpPr>
        <p:grpSpPr>
          <a:xfrm>
            <a:off x="929374" y="6485350"/>
            <a:ext cx="11589967" cy="1051119"/>
            <a:chOff x="929374" y="6485350"/>
            <a:chExt cx="11589967" cy="1051119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1012B1F-9E53-3240-8323-7787355D6DFF}"/>
                </a:ext>
              </a:extLst>
            </p:cNvPr>
            <p:cNvSpPr txBox="1"/>
            <p:nvPr/>
          </p:nvSpPr>
          <p:spPr>
            <a:xfrm>
              <a:off x="929374" y="6644567"/>
              <a:ext cx="1600438" cy="6278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800"/>
                </a:spcAft>
              </a:pPr>
              <a:r>
                <a:rPr lang="zh-CN" altLang="en-US" sz="2400" b="1" dirty="0">
                  <a:solidFill>
                    <a:schemeClr val="bg1"/>
                  </a:solidFill>
                  <a:latin typeface="+mn-ea"/>
                </a:rPr>
                <a:t>数据分析</a:t>
              </a:r>
              <a:endParaRPr 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D2E53D0-B570-0A41-9815-B738A6181CBC}"/>
                </a:ext>
              </a:extLst>
            </p:cNvPr>
            <p:cNvSpPr txBox="1"/>
            <p:nvPr/>
          </p:nvSpPr>
          <p:spPr>
            <a:xfrm>
              <a:off x="11226679" y="6682743"/>
              <a:ext cx="1292662" cy="6278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1800"/>
                </a:spcAft>
              </a:pPr>
              <a:r>
                <a:rPr lang="zh-CN" altLang="en-US" sz="2400" b="1" dirty="0">
                  <a:solidFill>
                    <a:schemeClr val="bg1"/>
                  </a:solidFill>
                  <a:latin typeface="+mn-ea"/>
                </a:rPr>
                <a:t>微服务</a:t>
              </a:r>
              <a:endParaRPr 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2DFC0AE-EE87-A947-93C2-5A8269E09848}"/>
                </a:ext>
              </a:extLst>
            </p:cNvPr>
            <p:cNvGrpSpPr/>
            <p:nvPr/>
          </p:nvGrpSpPr>
          <p:grpSpPr>
            <a:xfrm>
              <a:off x="7720693" y="6485350"/>
              <a:ext cx="2523071" cy="1051119"/>
              <a:chOff x="7848600" y="2262345"/>
              <a:chExt cx="4442077" cy="1850582"/>
            </a:xfrm>
          </p:grpSpPr>
          <p:sp>
            <p:nvSpPr>
              <p:cNvPr id="70" name="Rectangle: Rounded Corners 59">
                <a:extLst>
                  <a:ext uri="{FF2B5EF4-FFF2-40B4-BE49-F238E27FC236}">
                    <a16:creationId xmlns:a16="http://schemas.microsoft.com/office/drawing/2014/main" id="{960548F9-1173-C94A-A015-5563676D470B}"/>
                  </a:ext>
                </a:extLst>
              </p:cNvPr>
              <p:cNvSpPr/>
              <p:nvPr/>
            </p:nvSpPr>
            <p:spPr bwMode="auto">
              <a:xfrm>
                <a:off x="7848600" y="2262345"/>
                <a:ext cx="4442077" cy="1850582"/>
              </a:xfrm>
              <a:prstGeom prst="roundRect">
                <a:avLst>
                  <a:gd name="adj" fmla="val 6637"/>
                </a:avLst>
              </a:prstGeom>
              <a:noFill/>
              <a:ln w="25400">
                <a:solidFill>
                  <a:schemeClr val="accent3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92608" tIns="234086" rIns="292608" bIns="23408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49195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3840" dirty="0">
                  <a:solidFill>
                    <a:schemeClr val="bg1"/>
                  </a:solidFill>
                  <a:latin typeface="+mn-ea"/>
                  <a:cs typeface="Segoe UI" pitchFamily="34" charset="0"/>
                </a:endParaRPr>
              </a:p>
            </p:txBody>
          </p:sp>
          <p:sp>
            <p:nvSpPr>
              <p:cNvPr id="71" name="Hexagon 70">
                <a:extLst>
                  <a:ext uri="{FF2B5EF4-FFF2-40B4-BE49-F238E27FC236}">
                    <a16:creationId xmlns:a16="http://schemas.microsoft.com/office/drawing/2014/main" id="{26129BC0-87C1-F54C-94D8-9D0BC3364593}"/>
                  </a:ext>
                </a:extLst>
              </p:cNvPr>
              <p:cNvSpPr/>
              <p:nvPr/>
            </p:nvSpPr>
            <p:spPr bwMode="auto">
              <a:xfrm rot="5400000">
                <a:off x="8084990" y="2634306"/>
                <a:ext cx="1252334" cy="1079598"/>
              </a:xfrm>
              <a:prstGeom prst="hexagon">
                <a:avLst/>
              </a:prstGeom>
              <a:noFill/>
              <a:ln w="25400" cap="rnd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46304" tIns="73152" rIns="146304" bIns="7315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89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72" name="Hexagon 71">
                <a:extLst>
                  <a:ext uri="{FF2B5EF4-FFF2-40B4-BE49-F238E27FC236}">
                    <a16:creationId xmlns:a16="http://schemas.microsoft.com/office/drawing/2014/main" id="{E72DF8D8-4C2E-E04F-9C0D-A7FC8B974F01}"/>
                  </a:ext>
                </a:extLst>
              </p:cNvPr>
              <p:cNvSpPr/>
              <p:nvPr/>
            </p:nvSpPr>
            <p:spPr bwMode="auto">
              <a:xfrm rot="5400000">
                <a:off x="9357823" y="2634306"/>
                <a:ext cx="1252334" cy="1079598"/>
              </a:xfrm>
              <a:prstGeom prst="hexagon">
                <a:avLst/>
              </a:prstGeom>
              <a:noFill/>
              <a:ln w="25400" cap="rnd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46304" tIns="73152" rIns="146304" bIns="7315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89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73" name="Hexagon 72">
                <a:extLst>
                  <a:ext uri="{FF2B5EF4-FFF2-40B4-BE49-F238E27FC236}">
                    <a16:creationId xmlns:a16="http://schemas.microsoft.com/office/drawing/2014/main" id="{688CEB65-5418-5941-BDC9-F76D06C2DAE8}"/>
                  </a:ext>
                </a:extLst>
              </p:cNvPr>
              <p:cNvSpPr/>
              <p:nvPr/>
            </p:nvSpPr>
            <p:spPr bwMode="auto">
              <a:xfrm rot="5400000">
                <a:off x="10630656" y="2630161"/>
                <a:ext cx="1252334" cy="1079598"/>
              </a:xfrm>
              <a:prstGeom prst="hexagon">
                <a:avLst/>
              </a:prstGeom>
              <a:noFill/>
              <a:ln w="25400" cap="rnd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46304" tIns="73152" rIns="146304" bIns="7315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89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890185E1-A1F6-3140-836B-942A942D2A82}"/>
                  </a:ext>
                </a:extLst>
              </p:cNvPr>
              <p:cNvGrpSpPr/>
              <p:nvPr/>
            </p:nvGrpSpPr>
            <p:grpSpPr>
              <a:xfrm>
                <a:off x="8473524" y="2865870"/>
                <a:ext cx="475266" cy="616470"/>
                <a:chOff x="5718577" y="2734521"/>
                <a:chExt cx="657225" cy="852487"/>
              </a:xfrm>
            </p:grpSpPr>
            <p:sp>
              <p:nvSpPr>
                <p:cNvPr id="87" name="Freeform: Shape 1044">
                  <a:extLst>
                    <a:ext uri="{FF2B5EF4-FFF2-40B4-BE49-F238E27FC236}">
                      <a16:creationId xmlns:a16="http://schemas.microsoft.com/office/drawing/2014/main" id="{CBE032D1-2D9B-B441-B134-72B2EFC5B174}"/>
                    </a:ext>
                  </a:extLst>
                </p:cNvPr>
                <p:cNvSpPr/>
                <p:nvPr/>
              </p:nvSpPr>
              <p:spPr>
                <a:xfrm>
                  <a:off x="5718577" y="2872633"/>
                  <a:ext cx="523875" cy="714375"/>
                </a:xfrm>
                <a:custGeom>
                  <a:avLst/>
                  <a:gdLst>
                    <a:gd name="connsiteX0" fmla="*/ 14288 w 523875"/>
                    <a:gd name="connsiteY0" fmla="*/ 14288 h 714375"/>
                    <a:gd name="connsiteX1" fmla="*/ 509588 w 523875"/>
                    <a:gd name="connsiteY1" fmla="*/ 14288 h 714375"/>
                    <a:gd name="connsiteX2" fmla="*/ 509588 w 523875"/>
                    <a:gd name="connsiteY2" fmla="*/ 700088 h 714375"/>
                    <a:gd name="connsiteX3" fmla="*/ 14288 w 523875"/>
                    <a:gd name="connsiteY3" fmla="*/ 700088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3875" h="714375">
                      <a:moveTo>
                        <a:pt x="14288" y="14288"/>
                      </a:moveTo>
                      <a:lnTo>
                        <a:pt x="509588" y="14288"/>
                      </a:lnTo>
                      <a:lnTo>
                        <a:pt x="509588" y="700088"/>
                      </a:lnTo>
                      <a:lnTo>
                        <a:pt x="14288" y="700088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46304" tIns="73152" rIns="146304" bIns="73152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389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88" name="Freeform: Shape 1045">
                  <a:extLst>
                    <a:ext uri="{FF2B5EF4-FFF2-40B4-BE49-F238E27FC236}">
                      <a16:creationId xmlns:a16="http://schemas.microsoft.com/office/drawing/2014/main" id="{B1233724-AE84-1344-AF88-23DAA4F9F62F}"/>
                    </a:ext>
                  </a:extLst>
                </p:cNvPr>
                <p:cNvSpPr/>
                <p:nvPr/>
              </p:nvSpPr>
              <p:spPr>
                <a:xfrm>
                  <a:off x="5851927" y="2734521"/>
                  <a:ext cx="523875" cy="714375"/>
                </a:xfrm>
                <a:custGeom>
                  <a:avLst/>
                  <a:gdLst>
                    <a:gd name="connsiteX0" fmla="*/ 376238 w 523875"/>
                    <a:gd name="connsiteY0" fmla="*/ 700088 h 714375"/>
                    <a:gd name="connsiteX1" fmla="*/ 509588 w 523875"/>
                    <a:gd name="connsiteY1" fmla="*/ 700088 h 714375"/>
                    <a:gd name="connsiteX2" fmla="*/ 509588 w 523875"/>
                    <a:gd name="connsiteY2" fmla="*/ 14288 h 714375"/>
                    <a:gd name="connsiteX3" fmla="*/ 14288 w 523875"/>
                    <a:gd name="connsiteY3" fmla="*/ 14288 h 714375"/>
                    <a:gd name="connsiteX4" fmla="*/ 14288 w 523875"/>
                    <a:gd name="connsiteY4" fmla="*/ 15240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3875" h="714375">
                      <a:moveTo>
                        <a:pt x="376238" y="700088"/>
                      </a:moveTo>
                      <a:lnTo>
                        <a:pt x="509588" y="700088"/>
                      </a:lnTo>
                      <a:lnTo>
                        <a:pt x="509588" y="14288"/>
                      </a:lnTo>
                      <a:lnTo>
                        <a:pt x="14288" y="14288"/>
                      </a:lnTo>
                      <a:lnTo>
                        <a:pt x="14288" y="152400"/>
                      </a:lnTo>
                    </a:path>
                  </a:pathLst>
                </a:custGeom>
                <a:noFill/>
                <a:ln w="254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46304" tIns="73152" rIns="146304" bIns="73152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389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89" name="Freeform: Shape 1046">
                  <a:extLst>
                    <a:ext uri="{FF2B5EF4-FFF2-40B4-BE49-F238E27FC236}">
                      <a16:creationId xmlns:a16="http://schemas.microsoft.com/office/drawing/2014/main" id="{8B8146A9-658C-D046-9478-A57C734E90DA}"/>
                    </a:ext>
                  </a:extLst>
                </p:cNvPr>
                <p:cNvSpPr/>
                <p:nvPr/>
              </p:nvSpPr>
              <p:spPr>
                <a:xfrm>
                  <a:off x="5796682" y="2989791"/>
                  <a:ext cx="361950" cy="28575"/>
                </a:xfrm>
                <a:custGeom>
                  <a:avLst/>
                  <a:gdLst>
                    <a:gd name="connsiteX0" fmla="*/ 14287 w 361950"/>
                    <a:gd name="connsiteY0" fmla="*/ 14287 h 28575"/>
                    <a:gd name="connsiteX1" fmla="*/ 353378 w 361950"/>
                    <a:gd name="connsiteY1" fmla="*/ 14287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1950" h="28575">
                      <a:moveTo>
                        <a:pt x="14287" y="14287"/>
                      </a:moveTo>
                      <a:lnTo>
                        <a:pt x="353378" y="14287"/>
                      </a:lnTo>
                    </a:path>
                  </a:pathLst>
                </a:custGeom>
                <a:noFill/>
                <a:ln w="254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46304" tIns="73152" rIns="146304" bIns="73152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389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90" name="Freeform: Shape 1047">
                  <a:extLst>
                    <a:ext uri="{FF2B5EF4-FFF2-40B4-BE49-F238E27FC236}">
                      <a16:creationId xmlns:a16="http://schemas.microsoft.com/office/drawing/2014/main" id="{DD9592EB-C833-3C44-9170-F586D6785761}"/>
                    </a:ext>
                  </a:extLst>
                </p:cNvPr>
                <p:cNvSpPr/>
                <p:nvPr/>
              </p:nvSpPr>
              <p:spPr>
                <a:xfrm>
                  <a:off x="5796682" y="3095518"/>
                  <a:ext cx="361950" cy="28575"/>
                </a:xfrm>
                <a:custGeom>
                  <a:avLst/>
                  <a:gdLst>
                    <a:gd name="connsiteX0" fmla="*/ 14287 w 361950"/>
                    <a:gd name="connsiteY0" fmla="*/ 14288 h 28575"/>
                    <a:gd name="connsiteX1" fmla="*/ 353378 w 361950"/>
                    <a:gd name="connsiteY1" fmla="*/ 14288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1950" h="28575">
                      <a:moveTo>
                        <a:pt x="14287" y="14288"/>
                      </a:moveTo>
                      <a:lnTo>
                        <a:pt x="353378" y="14288"/>
                      </a:lnTo>
                    </a:path>
                  </a:pathLst>
                </a:custGeom>
                <a:noFill/>
                <a:ln w="254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46304" tIns="73152" rIns="146304" bIns="73152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389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91" name="Freeform: Shape 1048">
                  <a:extLst>
                    <a:ext uri="{FF2B5EF4-FFF2-40B4-BE49-F238E27FC236}">
                      <a16:creationId xmlns:a16="http://schemas.microsoft.com/office/drawing/2014/main" id="{C855BF5C-0D58-3A4E-BCE1-AA380EDF66D5}"/>
                    </a:ext>
                  </a:extLst>
                </p:cNvPr>
                <p:cNvSpPr/>
                <p:nvPr/>
              </p:nvSpPr>
              <p:spPr>
                <a:xfrm>
                  <a:off x="5796682" y="3202198"/>
                  <a:ext cx="361950" cy="28575"/>
                </a:xfrm>
                <a:custGeom>
                  <a:avLst/>
                  <a:gdLst>
                    <a:gd name="connsiteX0" fmla="*/ 14287 w 361950"/>
                    <a:gd name="connsiteY0" fmla="*/ 14287 h 28575"/>
                    <a:gd name="connsiteX1" fmla="*/ 353378 w 361950"/>
                    <a:gd name="connsiteY1" fmla="*/ 14287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1950" h="28575">
                      <a:moveTo>
                        <a:pt x="14287" y="14287"/>
                      </a:moveTo>
                      <a:lnTo>
                        <a:pt x="353378" y="14287"/>
                      </a:lnTo>
                    </a:path>
                  </a:pathLst>
                </a:custGeom>
                <a:noFill/>
                <a:ln w="254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46304" tIns="73152" rIns="146304" bIns="73152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389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92" name="Freeform: Shape 1049">
                  <a:extLst>
                    <a:ext uri="{FF2B5EF4-FFF2-40B4-BE49-F238E27FC236}">
                      <a16:creationId xmlns:a16="http://schemas.microsoft.com/office/drawing/2014/main" id="{EB11B5A9-59E9-2749-9936-96B5D67B4FF0}"/>
                    </a:ext>
                  </a:extLst>
                </p:cNvPr>
                <p:cNvSpPr/>
                <p:nvPr/>
              </p:nvSpPr>
              <p:spPr>
                <a:xfrm>
                  <a:off x="5796682" y="3307926"/>
                  <a:ext cx="190500" cy="28575"/>
                </a:xfrm>
                <a:custGeom>
                  <a:avLst/>
                  <a:gdLst>
                    <a:gd name="connsiteX0" fmla="*/ 14287 w 190500"/>
                    <a:gd name="connsiteY0" fmla="*/ 14288 h 28575"/>
                    <a:gd name="connsiteX1" fmla="*/ 183833 w 190500"/>
                    <a:gd name="connsiteY1" fmla="*/ 14288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500" h="28575">
                      <a:moveTo>
                        <a:pt x="14287" y="14288"/>
                      </a:moveTo>
                      <a:lnTo>
                        <a:pt x="183833" y="14288"/>
                      </a:lnTo>
                    </a:path>
                  </a:pathLst>
                </a:custGeom>
                <a:noFill/>
                <a:ln w="254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46304" tIns="73152" rIns="146304" bIns="73152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389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75" name="Graphic 1051">
                <a:extLst>
                  <a:ext uri="{FF2B5EF4-FFF2-40B4-BE49-F238E27FC236}">
                    <a16:creationId xmlns:a16="http://schemas.microsoft.com/office/drawing/2014/main" id="{5E69065E-8634-A44A-8C8A-819132D572B4}"/>
                  </a:ext>
                </a:extLst>
              </p:cNvPr>
              <p:cNvGrpSpPr/>
              <p:nvPr/>
            </p:nvGrpSpPr>
            <p:grpSpPr>
              <a:xfrm>
                <a:off x="9572863" y="2893861"/>
                <a:ext cx="819150" cy="561975"/>
                <a:chOff x="6905625" y="3833812"/>
                <a:chExt cx="819150" cy="561975"/>
              </a:xfrm>
            </p:grpSpPr>
            <p:sp>
              <p:nvSpPr>
                <p:cNvPr id="80" name="Freeform: Shape 1053">
                  <a:extLst>
                    <a:ext uri="{FF2B5EF4-FFF2-40B4-BE49-F238E27FC236}">
                      <a16:creationId xmlns:a16="http://schemas.microsoft.com/office/drawing/2014/main" id="{1CDC82EB-E571-CE40-9550-1B397A72BC1D}"/>
                    </a:ext>
                  </a:extLst>
                </p:cNvPr>
                <p:cNvSpPr/>
                <p:nvPr/>
              </p:nvSpPr>
              <p:spPr>
                <a:xfrm>
                  <a:off x="7095172" y="3829050"/>
                  <a:ext cx="628650" cy="447675"/>
                </a:xfrm>
                <a:custGeom>
                  <a:avLst/>
                  <a:gdLst>
                    <a:gd name="connsiteX0" fmla="*/ 14288 w 628650"/>
                    <a:gd name="connsiteY0" fmla="*/ 100013 h 447675"/>
                    <a:gd name="connsiteX1" fmla="*/ 14288 w 628650"/>
                    <a:gd name="connsiteY1" fmla="*/ 70485 h 447675"/>
                    <a:gd name="connsiteX2" fmla="*/ 70485 w 628650"/>
                    <a:gd name="connsiteY2" fmla="*/ 14288 h 447675"/>
                    <a:gd name="connsiteX3" fmla="*/ 561023 w 628650"/>
                    <a:gd name="connsiteY3" fmla="*/ 14288 h 447675"/>
                    <a:gd name="connsiteX4" fmla="*/ 617220 w 628650"/>
                    <a:gd name="connsiteY4" fmla="*/ 70485 h 447675"/>
                    <a:gd name="connsiteX5" fmla="*/ 617220 w 628650"/>
                    <a:gd name="connsiteY5" fmla="*/ 380048 h 447675"/>
                    <a:gd name="connsiteX6" fmla="*/ 561023 w 628650"/>
                    <a:gd name="connsiteY6" fmla="*/ 436245 h 447675"/>
                    <a:gd name="connsiteX7" fmla="*/ 110490 w 628650"/>
                    <a:gd name="connsiteY7" fmla="*/ 436245 h 4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8650" h="447675">
                      <a:moveTo>
                        <a:pt x="14288" y="100013"/>
                      </a:moveTo>
                      <a:lnTo>
                        <a:pt x="14288" y="70485"/>
                      </a:lnTo>
                      <a:cubicBezTo>
                        <a:pt x="14288" y="39053"/>
                        <a:pt x="39053" y="14288"/>
                        <a:pt x="70485" y="14288"/>
                      </a:cubicBezTo>
                      <a:lnTo>
                        <a:pt x="561023" y="14288"/>
                      </a:lnTo>
                      <a:cubicBezTo>
                        <a:pt x="591503" y="14288"/>
                        <a:pt x="617220" y="39053"/>
                        <a:pt x="617220" y="70485"/>
                      </a:cubicBezTo>
                      <a:lnTo>
                        <a:pt x="617220" y="380048"/>
                      </a:lnTo>
                      <a:cubicBezTo>
                        <a:pt x="617220" y="410528"/>
                        <a:pt x="592455" y="436245"/>
                        <a:pt x="561023" y="436245"/>
                      </a:cubicBezTo>
                      <a:lnTo>
                        <a:pt x="110490" y="436245"/>
                      </a:lnTo>
                    </a:path>
                  </a:pathLst>
                </a:custGeom>
                <a:noFill/>
                <a:ln w="254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spcFirstLastPara="0" vertOverflow="overflow" horzOverflow="overflow" vert="horz" wrap="square" lIns="146304" tIns="73152" rIns="146304" bIns="73152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389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81" name="Freeform: Shape 1054">
                  <a:extLst>
                    <a:ext uri="{FF2B5EF4-FFF2-40B4-BE49-F238E27FC236}">
                      <a16:creationId xmlns:a16="http://schemas.microsoft.com/office/drawing/2014/main" id="{44A613EA-5C1B-C542-B0F3-69524A45F8CE}"/>
                    </a:ext>
                  </a:extLst>
                </p:cNvPr>
                <p:cNvSpPr/>
                <p:nvPr/>
              </p:nvSpPr>
              <p:spPr>
                <a:xfrm>
                  <a:off x="7396163" y="4251007"/>
                  <a:ext cx="28575" cy="104775"/>
                </a:xfrm>
                <a:custGeom>
                  <a:avLst/>
                  <a:gdLst>
                    <a:gd name="connsiteX0" fmla="*/ 14288 w 28575"/>
                    <a:gd name="connsiteY0" fmla="*/ 14287 h 104775"/>
                    <a:gd name="connsiteX1" fmla="*/ 14288 w 28575"/>
                    <a:gd name="connsiteY1" fmla="*/ 90487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104775">
                      <a:moveTo>
                        <a:pt x="14288" y="14287"/>
                      </a:moveTo>
                      <a:lnTo>
                        <a:pt x="14288" y="90487"/>
                      </a:lnTo>
                    </a:path>
                  </a:pathLst>
                </a:custGeom>
                <a:noFill/>
                <a:ln w="254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spcFirstLastPara="0" vertOverflow="overflow" horzOverflow="overflow" vert="horz" wrap="square" lIns="146304" tIns="73152" rIns="146304" bIns="73152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389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82" name="Freeform: Shape 63">
                  <a:extLst>
                    <a:ext uri="{FF2B5EF4-FFF2-40B4-BE49-F238E27FC236}">
                      <a16:creationId xmlns:a16="http://schemas.microsoft.com/office/drawing/2014/main" id="{36FA2135-FF8E-C44D-9AE2-061404BEF8AD}"/>
                    </a:ext>
                  </a:extLst>
                </p:cNvPr>
                <p:cNvSpPr/>
                <p:nvPr/>
              </p:nvSpPr>
              <p:spPr>
                <a:xfrm>
                  <a:off x="7247573" y="4328128"/>
                  <a:ext cx="323850" cy="66675"/>
                </a:xfrm>
                <a:custGeom>
                  <a:avLst/>
                  <a:gdLst>
                    <a:gd name="connsiteX0" fmla="*/ 312420 w 323850"/>
                    <a:gd name="connsiteY0" fmla="*/ 60039 h 66675"/>
                    <a:gd name="connsiteX1" fmla="*/ 14288 w 323850"/>
                    <a:gd name="connsiteY1" fmla="*/ 60039 h 66675"/>
                    <a:gd name="connsiteX2" fmla="*/ 14288 w 323850"/>
                    <a:gd name="connsiteY2" fmla="*/ 60039 h 66675"/>
                    <a:gd name="connsiteX3" fmla="*/ 60007 w 323850"/>
                    <a:gd name="connsiteY3" fmla="*/ 14319 h 66675"/>
                    <a:gd name="connsiteX4" fmla="*/ 266700 w 323850"/>
                    <a:gd name="connsiteY4" fmla="*/ 14319 h 66675"/>
                    <a:gd name="connsiteX5" fmla="*/ 312420 w 323850"/>
                    <a:gd name="connsiteY5" fmla="*/ 60039 h 66675"/>
                    <a:gd name="connsiteX6" fmla="*/ 312420 w 323850"/>
                    <a:gd name="connsiteY6" fmla="*/ 60039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3850" h="66675">
                      <a:moveTo>
                        <a:pt x="312420" y="60039"/>
                      </a:moveTo>
                      <a:lnTo>
                        <a:pt x="14288" y="60039"/>
                      </a:lnTo>
                      <a:lnTo>
                        <a:pt x="14288" y="60039"/>
                      </a:lnTo>
                      <a:cubicBezTo>
                        <a:pt x="14288" y="34321"/>
                        <a:pt x="35242" y="14319"/>
                        <a:pt x="60007" y="14319"/>
                      </a:cubicBezTo>
                      <a:lnTo>
                        <a:pt x="266700" y="14319"/>
                      </a:lnTo>
                      <a:cubicBezTo>
                        <a:pt x="291465" y="13366"/>
                        <a:pt x="312420" y="34321"/>
                        <a:pt x="312420" y="60039"/>
                      </a:cubicBezTo>
                      <a:lnTo>
                        <a:pt x="312420" y="60039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spcFirstLastPara="0" vertOverflow="overflow" horzOverflow="overflow" vert="horz" wrap="square" lIns="146304" tIns="73152" rIns="146304" bIns="73152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389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83" name="Freeform: Shape 64">
                  <a:extLst>
                    <a:ext uri="{FF2B5EF4-FFF2-40B4-BE49-F238E27FC236}">
                      <a16:creationId xmlns:a16="http://schemas.microsoft.com/office/drawing/2014/main" id="{51B51F65-09CF-904D-BCF3-ECB5AAFEC632}"/>
                    </a:ext>
                  </a:extLst>
                </p:cNvPr>
                <p:cNvSpPr/>
                <p:nvPr/>
              </p:nvSpPr>
              <p:spPr>
                <a:xfrm>
                  <a:off x="6899910" y="3914775"/>
                  <a:ext cx="314325" cy="485775"/>
                </a:xfrm>
                <a:custGeom>
                  <a:avLst/>
                  <a:gdLst>
                    <a:gd name="connsiteX0" fmla="*/ 269558 w 314325"/>
                    <a:gd name="connsiteY0" fmla="*/ 473393 h 485775"/>
                    <a:gd name="connsiteX1" fmla="*/ 50483 w 314325"/>
                    <a:gd name="connsiteY1" fmla="*/ 473393 h 485775"/>
                    <a:gd name="connsiteX2" fmla="*/ 14288 w 314325"/>
                    <a:gd name="connsiteY2" fmla="*/ 437198 h 485775"/>
                    <a:gd name="connsiteX3" fmla="*/ 14288 w 314325"/>
                    <a:gd name="connsiteY3" fmla="*/ 50483 h 485775"/>
                    <a:gd name="connsiteX4" fmla="*/ 51435 w 314325"/>
                    <a:gd name="connsiteY4" fmla="*/ 14288 h 485775"/>
                    <a:gd name="connsiteX5" fmla="*/ 270510 w 314325"/>
                    <a:gd name="connsiteY5" fmla="*/ 14288 h 485775"/>
                    <a:gd name="connsiteX6" fmla="*/ 306705 w 314325"/>
                    <a:gd name="connsiteY6" fmla="*/ 50483 h 485775"/>
                    <a:gd name="connsiteX7" fmla="*/ 306705 w 314325"/>
                    <a:gd name="connsiteY7" fmla="*/ 437198 h 485775"/>
                    <a:gd name="connsiteX8" fmla="*/ 269558 w 314325"/>
                    <a:gd name="connsiteY8" fmla="*/ 473393 h 485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4325" h="485775">
                      <a:moveTo>
                        <a:pt x="269558" y="473393"/>
                      </a:moveTo>
                      <a:lnTo>
                        <a:pt x="50483" y="473393"/>
                      </a:lnTo>
                      <a:cubicBezTo>
                        <a:pt x="30480" y="473393"/>
                        <a:pt x="14288" y="457200"/>
                        <a:pt x="14288" y="437198"/>
                      </a:cubicBezTo>
                      <a:lnTo>
                        <a:pt x="14288" y="50483"/>
                      </a:lnTo>
                      <a:cubicBezTo>
                        <a:pt x="15240" y="30480"/>
                        <a:pt x="31433" y="14288"/>
                        <a:pt x="51435" y="14288"/>
                      </a:cubicBezTo>
                      <a:lnTo>
                        <a:pt x="270510" y="14288"/>
                      </a:lnTo>
                      <a:cubicBezTo>
                        <a:pt x="290513" y="14288"/>
                        <a:pt x="306705" y="30480"/>
                        <a:pt x="306705" y="50483"/>
                      </a:cubicBezTo>
                      <a:lnTo>
                        <a:pt x="306705" y="437198"/>
                      </a:lnTo>
                      <a:cubicBezTo>
                        <a:pt x="305753" y="457200"/>
                        <a:pt x="289560" y="473393"/>
                        <a:pt x="269558" y="473393"/>
                      </a:cubicBezTo>
                      <a:close/>
                    </a:path>
                  </a:pathLst>
                </a:custGeom>
                <a:noFill/>
                <a:ln w="254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spcFirstLastPara="0" vertOverflow="overflow" horzOverflow="overflow" vert="horz" wrap="square" lIns="146304" tIns="73152" rIns="146304" bIns="73152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389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84" name="Freeform: Shape 65">
                  <a:extLst>
                    <a:ext uri="{FF2B5EF4-FFF2-40B4-BE49-F238E27FC236}">
                      <a16:creationId xmlns:a16="http://schemas.microsoft.com/office/drawing/2014/main" id="{09E2ED5A-D681-3A43-838A-4337C8BE6B08}"/>
                    </a:ext>
                  </a:extLst>
                </p:cNvPr>
                <p:cNvSpPr/>
                <p:nvPr/>
              </p:nvSpPr>
              <p:spPr>
                <a:xfrm>
                  <a:off x="6943725" y="3971925"/>
                  <a:ext cx="228600" cy="314325"/>
                </a:xfrm>
                <a:custGeom>
                  <a:avLst/>
                  <a:gdLst>
                    <a:gd name="connsiteX0" fmla="*/ 14288 w 228600"/>
                    <a:gd name="connsiteY0" fmla="*/ 14288 h 314325"/>
                    <a:gd name="connsiteX1" fmla="*/ 220028 w 228600"/>
                    <a:gd name="connsiteY1" fmla="*/ 14288 h 314325"/>
                    <a:gd name="connsiteX2" fmla="*/ 220028 w 228600"/>
                    <a:gd name="connsiteY2" fmla="*/ 300038 h 314325"/>
                    <a:gd name="connsiteX3" fmla="*/ 14288 w 228600"/>
                    <a:gd name="connsiteY3" fmla="*/ 300038 h 314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600" h="314325">
                      <a:moveTo>
                        <a:pt x="14288" y="14288"/>
                      </a:moveTo>
                      <a:lnTo>
                        <a:pt x="220028" y="14288"/>
                      </a:lnTo>
                      <a:lnTo>
                        <a:pt x="220028" y="300038"/>
                      </a:lnTo>
                      <a:lnTo>
                        <a:pt x="14288" y="300038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spcFirstLastPara="0" vertOverflow="overflow" horzOverflow="overflow" vert="horz" wrap="square" lIns="146304" tIns="73152" rIns="146304" bIns="73152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389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85" name="Freeform: Shape 66">
                  <a:extLst>
                    <a:ext uri="{FF2B5EF4-FFF2-40B4-BE49-F238E27FC236}">
                      <a16:creationId xmlns:a16="http://schemas.microsoft.com/office/drawing/2014/main" id="{61B42ED9-DA6B-654E-A76B-961184D2BD62}"/>
                    </a:ext>
                  </a:extLst>
                </p:cNvPr>
                <p:cNvSpPr/>
                <p:nvPr/>
              </p:nvSpPr>
              <p:spPr>
                <a:xfrm>
                  <a:off x="7025640" y="4294822"/>
                  <a:ext cx="66675" cy="66675"/>
                </a:xfrm>
                <a:custGeom>
                  <a:avLst/>
                  <a:gdLst>
                    <a:gd name="connsiteX0" fmla="*/ 56198 w 66675"/>
                    <a:gd name="connsiteY0" fmla="*/ 35242 h 66675"/>
                    <a:gd name="connsiteX1" fmla="*/ 35242 w 66675"/>
                    <a:gd name="connsiteY1" fmla="*/ 56197 h 66675"/>
                    <a:gd name="connsiteX2" fmla="*/ 14287 w 66675"/>
                    <a:gd name="connsiteY2" fmla="*/ 35242 h 66675"/>
                    <a:gd name="connsiteX3" fmla="*/ 35242 w 66675"/>
                    <a:gd name="connsiteY3" fmla="*/ 14287 h 66675"/>
                    <a:gd name="connsiteX4" fmla="*/ 56198 w 66675"/>
                    <a:gd name="connsiteY4" fmla="*/ 35242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75" h="66675">
                      <a:moveTo>
                        <a:pt x="56198" y="35242"/>
                      </a:moveTo>
                      <a:cubicBezTo>
                        <a:pt x="56198" y="46816"/>
                        <a:pt x="46816" y="56197"/>
                        <a:pt x="35242" y="56197"/>
                      </a:cubicBezTo>
                      <a:cubicBezTo>
                        <a:pt x="23669" y="56197"/>
                        <a:pt x="14287" y="46816"/>
                        <a:pt x="14287" y="35242"/>
                      </a:cubicBezTo>
                      <a:cubicBezTo>
                        <a:pt x="14287" y="23669"/>
                        <a:pt x="23669" y="14287"/>
                        <a:pt x="35242" y="14287"/>
                      </a:cubicBezTo>
                      <a:cubicBezTo>
                        <a:pt x="46816" y="14287"/>
                        <a:pt x="56198" y="23669"/>
                        <a:pt x="56198" y="35242"/>
                      </a:cubicBezTo>
                      <a:close/>
                    </a:path>
                  </a:pathLst>
                </a:custGeom>
                <a:noFill/>
                <a:ln w="254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spcFirstLastPara="0" vertOverflow="overflow" horzOverflow="overflow" vert="horz" wrap="square" lIns="146304" tIns="73152" rIns="146304" bIns="73152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389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86" name="Freeform: Shape 67">
                  <a:extLst>
                    <a:ext uri="{FF2B5EF4-FFF2-40B4-BE49-F238E27FC236}">
                      <a16:creationId xmlns:a16="http://schemas.microsoft.com/office/drawing/2014/main" id="{12A45790-7AA1-7F4C-B4BB-EA0B04276C91}"/>
                    </a:ext>
                  </a:extLst>
                </p:cNvPr>
                <p:cNvSpPr/>
                <p:nvPr/>
              </p:nvSpPr>
              <p:spPr>
                <a:xfrm>
                  <a:off x="7148513" y="3884295"/>
                  <a:ext cx="514350" cy="333375"/>
                </a:xfrm>
                <a:custGeom>
                  <a:avLst/>
                  <a:gdLst>
                    <a:gd name="connsiteX0" fmla="*/ 57150 w 514350"/>
                    <a:gd name="connsiteY0" fmla="*/ 327660 h 333375"/>
                    <a:gd name="connsiteX1" fmla="*/ 502920 w 514350"/>
                    <a:gd name="connsiteY1" fmla="*/ 327660 h 333375"/>
                    <a:gd name="connsiteX2" fmla="*/ 502920 w 514350"/>
                    <a:gd name="connsiteY2" fmla="*/ 14288 h 333375"/>
                    <a:gd name="connsiteX3" fmla="*/ 14288 w 514350"/>
                    <a:gd name="connsiteY3" fmla="*/ 14288 h 333375"/>
                    <a:gd name="connsiteX4" fmla="*/ 14288 w 514350"/>
                    <a:gd name="connsiteY4" fmla="*/ 44768 h 333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4350" h="333375">
                      <a:moveTo>
                        <a:pt x="57150" y="327660"/>
                      </a:moveTo>
                      <a:lnTo>
                        <a:pt x="502920" y="327660"/>
                      </a:lnTo>
                      <a:lnTo>
                        <a:pt x="502920" y="14288"/>
                      </a:lnTo>
                      <a:lnTo>
                        <a:pt x="14288" y="14288"/>
                      </a:lnTo>
                      <a:lnTo>
                        <a:pt x="14288" y="44768"/>
                      </a:lnTo>
                    </a:path>
                  </a:pathLst>
                </a:custGeom>
                <a:noFill/>
                <a:ln w="254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spcFirstLastPara="0" vertOverflow="overflow" horzOverflow="overflow" vert="horz" wrap="square" lIns="146304" tIns="73152" rIns="146304" bIns="73152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389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76" name="Graphic 68">
                <a:extLst>
                  <a:ext uri="{FF2B5EF4-FFF2-40B4-BE49-F238E27FC236}">
                    <a16:creationId xmlns:a16="http://schemas.microsoft.com/office/drawing/2014/main" id="{13C97581-D6C2-F945-9F36-9EB5FFB1000D}"/>
                  </a:ext>
                </a:extLst>
              </p:cNvPr>
              <p:cNvGrpSpPr/>
              <p:nvPr/>
            </p:nvGrpSpPr>
            <p:grpSpPr>
              <a:xfrm>
                <a:off x="10936228" y="2836761"/>
                <a:ext cx="639992" cy="616720"/>
                <a:chOff x="7053262" y="3862387"/>
                <a:chExt cx="523875" cy="504825"/>
              </a:xfrm>
            </p:grpSpPr>
            <p:sp>
              <p:nvSpPr>
                <p:cNvPr id="77" name="Freeform: Shape 70">
                  <a:extLst>
                    <a:ext uri="{FF2B5EF4-FFF2-40B4-BE49-F238E27FC236}">
                      <a16:creationId xmlns:a16="http://schemas.microsoft.com/office/drawing/2014/main" id="{87899250-44E0-E641-96FA-658852172268}"/>
                    </a:ext>
                  </a:extLst>
                </p:cNvPr>
                <p:cNvSpPr/>
                <p:nvPr/>
              </p:nvSpPr>
              <p:spPr>
                <a:xfrm>
                  <a:off x="7048500" y="3858577"/>
                  <a:ext cx="523875" cy="514350"/>
                </a:xfrm>
                <a:custGeom>
                  <a:avLst/>
                  <a:gdLst>
                    <a:gd name="connsiteX0" fmla="*/ 517208 w 523875"/>
                    <a:gd name="connsiteY0" fmla="*/ 501015 h 514350"/>
                    <a:gd name="connsiteX1" fmla="*/ 14288 w 523875"/>
                    <a:gd name="connsiteY1" fmla="*/ 501015 h 514350"/>
                    <a:gd name="connsiteX2" fmla="*/ 14288 w 523875"/>
                    <a:gd name="connsiteY2" fmla="*/ 123825 h 514350"/>
                    <a:gd name="connsiteX3" fmla="*/ 265748 w 523875"/>
                    <a:gd name="connsiteY3" fmla="*/ 14288 h 514350"/>
                    <a:gd name="connsiteX4" fmla="*/ 517208 w 523875"/>
                    <a:gd name="connsiteY4" fmla="*/ 123825 h 514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3875" h="514350">
                      <a:moveTo>
                        <a:pt x="517208" y="501015"/>
                      </a:moveTo>
                      <a:lnTo>
                        <a:pt x="14288" y="501015"/>
                      </a:lnTo>
                      <a:lnTo>
                        <a:pt x="14288" y="123825"/>
                      </a:lnTo>
                      <a:lnTo>
                        <a:pt x="265748" y="14288"/>
                      </a:lnTo>
                      <a:lnTo>
                        <a:pt x="517208" y="123825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spcFirstLastPara="0" vertOverflow="overflow" horzOverflow="overflow" vert="horz" wrap="square" lIns="146304" tIns="73152" rIns="146304" bIns="73152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389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78" name="Freeform: Shape 71">
                  <a:extLst>
                    <a:ext uri="{FF2B5EF4-FFF2-40B4-BE49-F238E27FC236}">
                      <a16:creationId xmlns:a16="http://schemas.microsoft.com/office/drawing/2014/main" id="{34FA913F-5221-F847-9C46-8346F2DC4BD0}"/>
                    </a:ext>
                  </a:extLst>
                </p:cNvPr>
                <p:cNvSpPr/>
                <p:nvPr/>
              </p:nvSpPr>
              <p:spPr>
                <a:xfrm>
                  <a:off x="7048500" y="4129087"/>
                  <a:ext cx="523875" cy="133350"/>
                </a:xfrm>
                <a:custGeom>
                  <a:avLst/>
                  <a:gdLst>
                    <a:gd name="connsiteX0" fmla="*/ 517208 w 523875"/>
                    <a:gd name="connsiteY0" fmla="*/ 14288 h 133350"/>
                    <a:gd name="connsiteX1" fmla="*/ 265748 w 523875"/>
                    <a:gd name="connsiteY1" fmla="*/ 123825 h 133350"/>
                    <a:gd name="connsiteX2" fmla="*/ 14288 w 523875"/>
                    <a:gd name="connsiteY2" fmla="*/ 14288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23875" h="133350">
                      <a:moveTo>
                        <a:pt x="517208" y="14288"/>
                      </a:moveTo>
                      <a:lnTo>
                        <a:pt x="265748" y="123825"/>
                      </a:lnTo>
                      <a:lnTo>
                        <a:pt x="14288" y="14288"/>
                      </a:lnTo>
                    </a:path>
                  </a:pathLst>
                </a:custGeom>
                <a:noFill/>
                <a:ln w="254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spcFirstLastPara="0" vertOverflow="overflow" horzOverflow="overflow" vert="horz" wrap="square" lIns="146304" tIns="73152" rIns="146304" bIns="73152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389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79" name="Freeform: Shape 72">
                  <a:extLst>
                    <a:ext uri="{FF2B5EF4-FFF2-40B4-BE49-F238E27FC236}">
                      <a16:creationId xmlns:a16="http://schemas.microsoft.com/office/drawing/2014/main" id="{14E0734F-9173-C141-88D8-19704DF783F4}"/>
                    </a:ext>
                  </a:extLst>
                </p:cNvPr>
                <p:cNvSpPr/>
                <p:nvPr/>
              </p:nvSpPr>
              <p:spPr>
                <a:xfrm>
                  <a:off x="7119937" y="4022407"/>
                  <a:ext cx="381000" cy="161925"/>
                </a:xfrm>
                <a:custGeom>
                  <a:avLst/>
                  <a:gdLst>
                    <a:gd name="connsiteX0" fmla="*/ 14288 w 381000"/>
                    <a:gd name="connsiteY0" fmla="*/ 154305 h 161925"/>
                    <a:gd name="connsiteX1" fmla="*/ 14288 w 381000"/>
                    <a:gd name="connsiteY1" fmla="*/ 14288 h 161925"/>
                    <a:gd name="connsiteX2" fmla="*/ 368618 w 381000"/>
                    <a:gd name="connsiteY2" fmla="*/ 14288 h 161925"/>
                    <a:gd name="connsiteX3" fmla="*/ 368618 w 381000"/>
                    <a:gd name="connsiteY3" fmla="*/ 154305 h 161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1000" h="161925">
                      <a:moveTo>
                        <a:pt x="14288" y="154305"/>
                      </a:moveTo>
                      <a:lnTo>
                        <a:pt x="14288" y="14288"/>
                      </a:lnTo>
                      <a:lnTo>
                        <a:pt x="368618" y="14288"/>
                      </a:lnTo>
                      <a:lnTo>
                        <a:pt x="368618" y="154305"/>
                      </a:lnTo>
                    </a:path>
                  </a:pathLst>
                </a:custGeom>
                <a:noFill/>
                <a:ln w="254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spcFirstLastPara="0" vertOverflow="overflow" horzOverflow="overflow" vert="horz" wrap="square" lIns="146304" tIns="73152" rIns="146304" bIns="73152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3389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</p:grp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F3A859DB-C96F-6949-B029-67C954659601}"/>
                </a:ext>
              </a:extLst>
            </p:cNvPr>
            <p:cNvGrpSpPr/>
            <p:nvPr/>
          </p:nvGrpSpPr>
          <p:grpSpPr>
            <a:xfrm>
              <a:off x="4502825" y="6485350"/>
              <a:ext cx="2523073" cy="1051119"/>
              <a:chOff x="4447405" y="6485350"/>
              <a:chExt cx="2523073" cy="1051119"/>
            </a:xfrm>
          </p:grpSpPr>
          <p:grpSp>
            <p:nvGrpSpPr>
              <p:cNvPr id="61" name="Graphic 37">
                <a:extLst>
                  <a:ext uri="{FF2B5EF4-FFF2-40B4-BE49-F238E27FC236}">
                    <a16:creationId xmlns:a16="http://schemas.microsoft.com/office/drawing/2014/main" id="{D81239EE-873C-054B-9609-552036A72EAB}"/>
                  </a:ext>
                </a:extLst>
              </p:cNvPr>
              <p:cNvGrpSpPr/>
              <p:nvPr/>
            </p:nvGrpSpPr>
            <p:grpSpPr>
              <a:xfrm>
                <a:off x="4933435" y="6524166"/>
                <a:ext cx="1328964" cy="964944"/>
                <a:chOff x="12294804" y="5055765"/>
                <a:chExt cx="2190750" cy="1590675"/>
              </a:xfrm>
            </p:grpSpPr>
            <p:sp>
              <p:nvSpPr>
                <p:cNvPr id="63" name="Freeform: Shape 45">
                  <a:extLst>
                    <a:ext uri="{FF2B5EF4-FFF2-40B4-BE49-F238E27FC236}">
                      <a16:creationId xmlns:a16="http://schemas.microsoft.com/office/drawing/2014/main" id="{D833A93A-FEAA-3647-B87F-B125D064C7F7}"/>
                    </a:ext>
                  </a:extLst>
                </p:cNvPr>
                <p:cNvSpPr/>
                <p:nvPr/>
              </p:nvSpPr>
              <p:spPr>
                <a:xfrm>
                  <a:off x="12290042" y="5222453"/>
                  <a:ext cx="1419225" cy="1419225"/>
                </a:xfrm>
                <a:custGeom>
                  <a:avLst/>
                  <a:gdLst>
                    <a:gd name="connsiteX0" fmla="*/ 1409700 w 1419225"/>
                    <a:gd name="connsiteY0" fmla="*/ 1409700 h 1419225"/>
                    <a:gd name="connsiteX1" fmla="*/ 14288 w 1419225"/>
                    <a:gd name="connsiteY1" fmla="*/ 1409700 h 1419225"/>
                    <a:gd name="connsiteX2" fmla="*/ 14288 w 1419225"/>
                    <a:gd name="connsiteY2" fmla="*/ 14288 h 1419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19225" h="1419225">
                      <a:moveTo>
                        <a:pt x="1409700" y="1409700"/>
                      </a:moveTo>
                      <a:lnTo>
                        <a:pt x="14288" y="1409700"/>
                      </a:lnTo>
                      <a:lnTo>
                        <a:pt x="14288" y="14288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64" name="Freeform: Shape 53">
                  <a:extLst>
                    <a:ext uri="{FF2B5EF4-FFF2-40B4-BE49-F238E27FC236}">
                      <a16:creationId xmlns:a16="http://schemas.microsoft.com/office/drawing/2014/main" id="{7FEB5839-A6EE-6548-A07A-1B2C4870A9F9}"/>
                    </a:ext>
                  </a:extLst>
                </p:cNvPr>
                <p:cNvSpPr/>
                <p:nvPr/>
              </p:nvSpPr>
              <p:spPr>
                <a:xfrm>
                  <a:off x="13070139" y="5512013"/>
                  <a:ext cx="638175" cy="447675"/>
                </a:xfrm>
                <a:custGeom>
                  <a:avLst/>
                  <a:gdLst>
                    <a:gd name="connsiteX0" fmla="*/ 14288 w 638175"/>
                    <a:gd name="connsiteY0" fmla="*/ 435292 h 447675"/>
                    <a:gd name="connsiteX1" fmla="*/ 163830 w 638175"/>
                    <a:gd name="connsiteY1" fmla="*/ 265748 h 447675"/>
                    <a:gd name="connsiteX2" fmla="*/ 302895 w 638175"/>
                    <a:gd name="connsiteY2" fmla="*/ 370523 h 447675"/>
                    <a:gd name="connsiteX3" fmla="*/ 633412 w 638175"/>
                    <a:gd name="connsiteY3" fmla="*/ 14288 h 4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8175" h="447675">
                      <a:moveTo>
                        <a:pt x="14288" y="435292"/>
                      </a:moveTo>
                      <a:lnTo>
                        <a:pt x="163830" y="265748"/>
                      </a:lnTo>
                      <a:lnTo>
                        <a:pt x="302895" y="370523"/>
                      </a:lnTo>
                      <a:lnTo>
                        <a:pt x="633412" y="14288"/>
                      </a:lnTo>
                    </a:path>
                  </a:pathLst>
                </a:custGeom>
                <a:noFill/>
                <a:ln w="1587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104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65" name="Freeform: Shape 54">
                  <a:extLst>
                    <a:ext uri="{FF2B5EF4-FFF2-40B4-BE49-F238E27FC236}">
                      <a16:creationId xmlns:a16="http://schemas.microsoft.com/office/drawing/2014/main" id="{2CBB6ADD-FEAD-9443-838C-FCFB07A357D7}"/>
                    </a:ext>
                  </a:extLst>
                </p:cNvPr>
                <p:cNvSpPr/>
                <p:nvPr/>
              </p:nvSpPr>
              <p:spPr>
                <a:xfrm>
                  <a:off x="12459586" y="5939685"/>
                  <a:ext cx="571500" cy="514350"/>
                </a:xfrm>
                <a:custGeom>
                  <a:avLst/>
                  <a:gdLst>
                    <a:gd name="connsiteX0" fmla="*/ 14288 w 571500"/>
                    <a:gd name="connsiteY0" fmla="*/ 504825 h 514350"/>
                    <a:gd name="connsiteX1" fmla="*/ 394335 w 571500"/>
                    <a:gd name="connsiteY1" fmla="*/ 14288 h 514350"/>
                    <a:gd name="connsiteX2" fmla="*/ 513397 w 571500"/>
                    <a:gd name="connsiteY2" fmla="*/ 133350 h 514350"/>
                    <a:gd name="connsiteX3" fmla="*/ 558165 w 571500"/>
                    <a:gd name="connsiteY3" fmla="*/ 82867 h 514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514350">
                      <a:moveTo>
                        <a:pt x="14288" y="504825"/>
                      </a:moveTo>
                      <a:lnTo>
                        <a:pt x="394335" y="14288"/>
                      </a:lnTo>
                      <a:lnTo>
                        <a:pt x="513397" y="133350"/>
                      </a:lnTo>
                      <a:lnTo>
                        <a:pt x="558165" y="82867"/>
                      </a:lnTo>
                    </a:path>
                  </a:pathLst>
                </a:custGeom>
                <a:noFill/>
                <a:ln w="1587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104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66" name="Freeform: Shape 55">
                  <a:extLst>
                    <a:ext uri="{FF2B5EF4-FFF2-40B4-BE49-F238E27FC236}">
                      <a16:creationId xmlns:a16="http://schemas.microsoft.com/office/drawing/2014/main" id="{8D742230-61BD-2540-9B0F-6314ADE4926F}"/>
                    </a:ext>
                  </a:extLst>
                </p:cNvPr>
                <p:cNvSpPr/>
                <p:nvPr/>
              </p:nvSpPr>
              <p:spPr>
                <a:xfrm>
                  <a:off x="13500669" y="5512013"/>
                  <a:ext cx="209550" cy="209550"/>
                </a:xfrm>
                <a:custGeom>
                  <a:avLst/>
                  <a:gdLst>
                    <a:gd name="connsiteX0" fmla="*/ 14288 w 209550"/>
                    <a:gd name="connsiteY0" fmla="*/ 14288 h 209550"/>
                    <a:gd name="connsiteX1" fmla="*/ 202882 w 209550"/>
                    <a:gd name="connsiteY1" fmla="*/ 14288 h 209550"/>
                    <a:gd name="connsiteX2" fmla="*/ 202882 w 209550"/>
                    <a:gd name="connsiteY2" fmla="*/ 202882 h 209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9550" h="209550">
                      <a:moveTo>
                        <a:pt x="14288" y="14288"/>
                      </a:moveTo>
                      <a:lnTo>
                        <a:pt x="202882" y="14288"/>
                      </a:lnTo>
                      <a:lnTo>
                        <a:pt x="202882" y="202882"/>
                      </a:lnTo>
                    </a:path>
                  </a:pathLst>
                </a:custGeom>
                <a:noFill/>
                <a:ln w="1587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104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67" name="Freeform: Shape 56">
                  <a:extLst>
                    <a:ext uri="{FF2B5EF4-FFF2-40B4-BE49-F238E27FC236}">
                      <a16:creationId xmlns:a16="http://schemas.microsoft.com/office/drawing/2014/main" id="{8A86EBB8-35A3-3346-B8FD-8B1B099E8195}"/>
                    </a:ext>
                  </a:extLst>
                </p:cNvPr>
                <p:cNvSpPr/>
                <p:nvPr/>
              </p:nvSpPr>
              <p:spPr>
                <a:xfrm>
                  <a:off x="12892022" y="5051003"/>
                  <a:ext cx="1238250" cy="1238250"/>
                </a:xfrm>
                <a:custGeom>
                  <a:avLst/>
                  <a:gdLst>
                    <a:gd name="connsiteX0" fmla="*/ 1227773 w 1238250"/>
                    <a:gd name="connsiteY0" fmla="*/ 621030 h 1238250"/>
                    <a:gd name="connsiteX1" fmla="*/ 621030 w 1238250"/>
                    <a:gd name="connsiteY1" fmla="*/ 1227773 h 1238250"/>
                    <a:gd name="connsiteX2" fmla="*/ 14288 w 1238250"/>
                    <a:gd name="connsiteY2" fmla="*/ 621030 h 1238250"/>
                    <a:gd name="connsiteX3" fmla="*/ 621030 w 1238250"/>
                    <a:gd name="connsiteY3" fmla="*/ 14287 h 1238250"/>
                    <a:gd name="connsiteX4" fmla="*/ 1227773 w 1238250"/>
                    <a:gd name="connsiteY4" fmla="*/ 621030 h 1238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8250" h="1238250">
                      <a:moveTo>
                        <a:pt x="1227773" y="621030"/>
                      </a:moveTo>
                      <a:cubicBezTo>
                        <a:pt x="1227773" y="956125"/>
                        <a:pt x="956125" y="1227773"/>
                        <a:pt x="621030" y="1227773"/>
                      </a:cubicBezTo>
                      <a:cubicBezTo>
                        <a:pt x="285935" y="1227773"/>
                        <a:pt x="14288" y="956125"/>
                        <a:pt x="14288" y="621030"/>
                      </a:cubicBezTo>
                      <a:cubicBezTo>
                        <a:pt x="14288" y="285935"/>
                        <a:pt x="285936" y="14287"/>
                        <a:pt x="621030" y="14287"/>
                      </a:cubicBezTo>
                      <a:cubicBezTo>
                        <a:pt x="956125" y="14287"/>
                        <a:pt x="1227773" y="285935"/>
                        <a:pt x="1227773" y="621030"/>
                      </a:cubicBezTo>
                      <a:close/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68" name="Freeform: Shape 57">
                  <a:extLst>
                    <a:ext uri="{FF2B5EF4-FFF2-40B4-BE49-F238E27FC236}">
                      <a16:creationId xmlns:a16="http://schemas.microsoft.com/office/drawing/2014/main" id="{10FEC785-626E-174F-9FBE-8D57EAE05DC7}"/>
                    </a:ext>
                  </a:extLst>
                </p:cNvPr>
                <p:cNvSpPr/>
                <p:nvPr/>
              </p:nvSpPr>
              <p:spPr>
                <a:xfrm>
                  <a:off x="12989177" y="5148158"/>
                  <a:ext cx="1047750" cy="1047750"/>
                </a:xfrm>
                <a:custGeom>
                  <a:avLst/>
                  <a:gdLst>
                    <a:gd name="connsiteX0" fmla="*/ 1033462 w 1047750"/>
                    <a:gd name="connsiteY0" fmla="*/ 523875 h 1047750"/>
                    <a:gd name="connsiteX1" fmla="*/ 523875 w 1047750"/>
                    <a:gd name="connsiteY1" fmla="*/ 1033463 h 1047750"/>
                    <a:gd name="connsiteX2" fmla="*/ 14287 w 1047750"/>
                    <a:gd name="connsiteY2" fmla="*/ 523875 h 1047750"/>
                    <a:gd name="connsiteX3" fmla="*/ 523875 w 1047750"/>
                    <a:gd name="connsiteY3" fmla="*/ 14287 h 1047750"/>
                    <a:gd name="connsiteX4" fmla="*/ 1033462 w 1047750"/>
                    <a:gd name="connsiteY4" fmla="*/ 523875 h 1047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7750" h="1047750">
                      <a:moveTo>
                        <a:pt x="1033462" y="523875"/>
                      </a:moveTo>
                      <a:cubicBezTo>
                        <a:pt x="1033462" y="805312"/>
                        <a:pt x="805312" y="1033463"/>
                        <a:pt x="523875" y="1033463"/>
                      </a:cubicBezTo>
                      <a:cubicBezTo>
                        <a:pt x="242438" y="1033463"/>
                        <a:pt x="14287" y="805312"/>
                        <a:pt x="14287" y="523875"/>
                      </a:cubicBezTo>
                      <a:cubicBezTo>
                        <a:pt x="14287" y="242438"/>
                        <a:pt x="242438" y="14287"/>
                        <a:pt x="523875" y="14287"/>
                      </a:cubicBezTo>
                      <a:cubicBezTo>
                        <a:pt x="805312" y="14287"/>
                        <a:pt x="1033462" y="242438"/>
                        <a:pt x="1033462" y="523875"/>
                      </a:cubicBezTo>
                      <a:close/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69" name="Freeform: Shape 58">
                  <a:extLst>
                    <a:ext uri="{FF2B5EF4-FFF2-40B4-BE49-F238E27FC236}">
                      <a16:creationId xmlns:a16="http://schemas.microsoft.com/office/drawing/2014/main" id="{5530EABF-DE8D-EE4F-A510-B7390BD3058B}"/>
                    </a:ext>
                  </a:extLst>
                </p:cNvPr>
                <p:cNvSpPr/>
                <p:nvPr/>
              </p:nvSpPr>
              <p:spPr>
                <a:xfrm>
                  <a:off x="13850237" y="6008265"/>
                  <a:ext cx="628650" cy="628650"/>
                </a:xfrm>
                <a:custGeom>
                  <a:avLst/>
                  <a:gdLst>
                    <a:gd name="connsiteX0" fmla="*/ 14288 w 628650"/>
                    <a:gd name="connsiteY0" fmla="*/ 159067 h 628650"/>
                    <a:gd name="connsiteX1" fmla="*/ 448627 w 628650"/>
                    <a:gd name="connsiteY1" fmla="*/ 593408 h 628650"/>
                    <a:gd name="connsiteX2" fmla="*/ 593408 w 628650"/>
                    <a:gd name="connsiteY2" fmla="*/ 593408 h 628650"/>
                    <a:gd name="connsiteX3" fmla="*/ 593408 w 628650"/>
                    <a:gd name="connsiteY3" fmla="*/ 593408 h 628650"/>
                    <a:gd name="connsiteX4" fmla="*/ 593408 w 628650"/>
                    <a:gd name="connsiteY4" fmla="*/ 448628 h 628650"/>
                    <a:gd name="connsiteX5" fmla="*/ 159067 w 628650"/>
                    <a:gd name="connsiteY5" fmla="*/ 14288 h 628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28650" h="628650">
                      <a:moveTo>
                        <a:pt x="14288" y="159067"/>
                      </a:moveTo>
                      <a:lnTo>
                        <a:pt x="448627" y="593408"/>
                      </a:lnTo>
                      <a:cubicBezTo>
                        <a:pt x="488633" y="633413"/>
                        <a:pt x="553402" y="633413"/>
                        <a:pt x="593408" y="593408"/>
                      </a:cubicBezTo>
                      <a:lnTo>
                        <a:pt x="593408" y="593408"/>
                      </a:lnTo>
                      <a:cubicBezTo>
                        <a:pt x="633413" y="553403"/>
                        <a:pt x="633413" y="488633"/>
                        <a:pt x="593408" y="448628"/>
                      </a:cubicBezTo>
                      <a:lnTo>
                        <a:pt x="159067" y="14288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</p:grpSp>
          <p:sp>
            <p:nvSpPr>
              <p:cNvPr id="62" name="Rectangle: Rounded Corners 132">
                <a:extLst>
                  <a:ext uri="{FF2B5EF4-FFF2-40B4-BE49-F238E27FC236}">
                    <a16:creationId xmlns:a16="http://schemas.microsoft.com/office/drawing/2014/main" id="{A45359FE-035D-344A-9B96-30C079F5F0F5}"/>
                  </a:ext>
                </a:extLst>
              </p:cNvPr>
              <p:cNvSpPr/>
              <p:nvPr/>
            </p:nvSpPr>
            <p:spPr bwMode="auto">
              <a:xfrm>
                <a:off x="4447405" y="6485350"/>
                <a:ext cx="2523073" cy="1051119"/>
              </a:xfrm>
              <a:prstGeom prst="roundRect">
                <a:avLst>
                  <a:gd name="adj" fmla="val 6637"/>
                </a:avLst>
              </a:prstGeom>
              <a:noFill/>
              <a:ln w="25400">
                <a:solidFill>
                  <a:schemeClr val="accent3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92608" tIns="234086" rIns="292608" bIns="23408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49195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240" b="1" dirty="0">
                  <a:solidFill>
                    <a:schemeClr val="bg1"/>
                  </a:solidFill>
                  <a:latin typeface="+mn-ea"/>
                  <a:cs typeface="Segoe UI" pitchFamily="34" charset="0"/>
                </a:endParaRPr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2E0BE86-CBD3-2F45-83BA-059F8296B5A7}"/>
              </a:ext>
            </a:extLst>
          </p:cNvPr>
          <p:cNvGrpSpPr/>
          <p:nvPr/>
        </p:nvGrpSpPr>
        <p:grpSpPr>
          <a:xfrm>
            <a:off x="807545" y="1901964"/>
            <a:ext cx="12411894" cy="1063136"/>
            <a:chOff x="807545" y="1901964"/>
            <a:chExt cx="12411894" cy="1063136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DD5CC20-380A-884F-9DF6-CB8A37BB0C12}"/>
                </a:ext>
              </a:extLst>
            </p:cNvPr>
            <p:cNvSpPr txBox="1"/>
            <p:nvPr/>
          </p:nvSpPr>
          <p:spPr>
            <a:xfrm>
              <a:off x="807545" y="2119600"/>
              <a:ext cx="3560911" cy="6278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800"/>
                </a:spcAft>
              </a:pPr>
              <a:r>
                <a:rPr lang="en-US" sz="2400" b="1" dirty="0">
                  <a:solidFill>
                    <a:schemeClr val="bg1"/>
                  </a:solidFill>
                  <a:latin typeface="+mn-ea"/>
                </a:rPr>
                <a:t>Web </a:t>
              </a:r>
              <a:r>
                <a:rPr lang="zh-CN" altLang="en-US" sz="2400" b="1" dirty="0">
                  <a:solidFill>
                    <a:schemeClr val="bg1"/>
                  </a:solidFill>
                  <a:latin typeface="+mn-ea"/>
                </a:rPr>
                <a:t>应用和游戏服务器</a:t>
              </a:r>
              <a:endParaRPr 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C79B70AD-B667-CD4B-8BB8-3E21885E56FB}"/>
                </a:ext>
              </a:extLst>
            </p:cNvPr>
            <p:cNvSpPr txBox="1"/>
            <p:nvPr/>
          </p:nvSpPr>
          <p:spPr>
            <a:xfrm>
              <a:off x="10911273" y="2135323"/>
              <a:ext cx="2308166" cy="627864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1800"/>
                </a:spcAft>
              </a:pPr>
              <a:r>
                <a:rPr lang="zh-CN" altLang="en-US" sz="2400" b="1" dirty="0">
                  <a:solidFill>
                    <a:schemeClr val="bg1"/>
                  </a:solidFill>
                  <a:latin typeface="+mn-ea"/>
                </a:rPr>
                <a:t>开源数据库</a:t>
              </a:r>
              <a:endParaRPr 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896B70D8-486D-3E47-8CA8-6171D33D0A90}"/>
                </a:ext>
              </a:extLst>
            </p:cNvPr>
            <p:cNvGrpSpPr/>
            <p:nvPr/>
          </p:nvGrpSpPr>
          <p:grpSpPr>
            <a:xfrm>
              <a:off x="7660942" y="1901964"/>
              <a:ext cx="2523072" cy="1063136"/>
              <a:chOff x="7716362" y="1901964"/>
              <a:chExt cx="2523072" cy="1063136"/>
            </a:xfrm>
          </p:grpSpPr>
          <p:sp>
            <p:nvSpPr>
              <p:cNvPr id="153" name="Rectangle: Rounded Corners 58">
                <a:extLst>
                  <a:ext uri="{FF2B5EF4-FFF2-40B4-BE49-F238E27FC236}">
                    <a16:creationId xmlns:a16="http://schemas.microsoft.com/office/drawing/2014/main" id="{3925E1B0-8A64-FB4E-89FE-03CDCB44BC0F}"/>
                  </a:ext>
                </a:extLst>
              </p:cNvPr>
              <p:cNvSpPr/>
              <p:nvPr/>
            </p:nvSpPr>
            <p:spPr bwMode="auto">
              <a:xfrm>
                <a:off x="7716362" y="1901964"/>
                <a:ext cx="2523072" cy="1063136"/>
              </a:xfrm>
              <a:prstGeom prst="roundRect">
                <a:avLst>
                  <a:gd name="adj" fmla="val 6637"/>
                </a:avLst>
              </a:prstGeom>
              <a:noFill/>
              <a:ln w="25400">
                <a:solidFill>
                  <a:schemeClr val="accent3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92608" tIns="234086" rIns="292608" bIns="23408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49195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3840" dirty="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42EB2773-E3DD-CF4B-B867-89F996703AE3}"/>
                  </a:ext>
                </a:extLst>
              </p:cNvPr>
              <p:cNvGrpSpPr/>
              <p:nvPr/>
            </p:nvGrpSpPr>
            <p:grpSpPr>
              <a:xfrm>
                <a:off x="8554550" y="1945270"/>
                <a:ext cx="851131" cy="976525"/>
                <a:chOff x="-331449" y="3531576"/>
                <a:chExt cx="1247775" cy="1431607"/>
              </a:xfrm>
            </p:grpSpPr>
            <p:sp>
              <p:nvSpPr>
                <p:cNvPr id="155" name="Freeform: Shape 34">
                  <a:extLst>
                    <a:ext uri="{FF2B5EF4-FFF2-40B4-BE49-F238E27FC236}">
                      <a16:creationId xmlns:a16="http://schemas.microsoft.com/office/drawing/2014/main" id="{5801086F-D73F-E041-9355-4CE256EE2327}"/>
                    </a:ext>
                  </a:extLst>
                </p:cNvPr>
                <p:cNvSpPr/>
                <p:nvPr/>
              </p:nvSpPr>
              <p:spPr>
                <a:xfrm>
                  <a:off x="-331449" y="4050688"/>
                  <a:ext cx="1247775" cy="180975"/>
                </a:xfrm>
                <a:custGeom>
                  <a:avLst/>
                  <a:gdLst>
                    <a:gd name="connsiteX0" fmla="*/ 1233488 w 1247775"/>
                    <a:gd name="connsiteY0" fmla="*/ 14288 h 180975"/>
                    <a:gd name="connsiteX1" fmla="*/ 623888 w 1247775"/>
                    <a:gd name="connsiteY1" fmla="*/ 169545 h 180975"/>
                    <a:gd name="connsiteX2" fmla="*/ 14288 w 1247775"/>
                    <a:gd name="connsiteY2" fmla="*/ 14288 h 180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47775" h="180975">
                      <a:moveTo>
                        <a:pt x="1233488" y="14288"/>
                      </a:moveTo>
                      <a:cubicBezTo>
                        <a:pt x="1233488" y="100013"/>
                        <a:pt x="960120" y="169545"/>
                        <a:pt x="623888" y="169545"/>
                      </a:cubicBezTo>
                      <a:cubicBezTo>
                        <a:pt x="287655" y="169545"/>
                        <a:pt x="14288" y="100013"/>
                        <a:pt x="14288" y="14288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" name="Freeform: Shape 35">
                  <a:extLst>
                    <a:ext uri="{FF2B5EF4-FFF2-40B4-BE49-F238E27FC236}">
                      <a16:creationId xmlns:a16="http://schemas.microsoft.com/office/drawing/2014/main" id="{A9EC50FF-7335-AE4B-84D7-87B9C79B7BD2}"/>
                    </a:ext>
                  </a:extLst>
                </p:cNvPr>
                <p:cNvSpPr/>
                <p:nvPr/>
              </p:nvSpPr>
              <p:spPr>
                <a:xfrm>
                  <a:off x="-331449" y="4414543"/>
                  <a:ext cx="1247775" cy="180975"/>
                </a:xfrm>
                <a:custGeom>
                  <a:avLst/>
                  <a:gdLst>
                    <a:gd name="connsiteX0" fmla="*/ 1233488 w 1247775"/>
                    <a:gd name="connsiteY0" fmla="*/ 14288 h 180975"/>
                    <a:gd name="connsiteX1" fmla="*/ 623888 w 1247775"/>
                    <a:gd name="connsiteY1" fmla="*/ 169545 h 180975"/>
                    <a:gd name="connsiteX2" fmla="*/ 14288 w 1247775"/>
                    <a:gd name="connsiteY2" fmla="*/ 14288 h 180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47775" h="180975">
                      <a:moveTo>
                        <a:pt x="1233488" y="14288"/>
                      </a:moveTo>
                      <a:cubicBezTo>
                        <a:pt x="1233488" y="100013"/>
                        <a:pt x="960120" y="169545"/>
                        <a:pt x="623888" y="169545"/>
                      </a:cubicBezTo>
                      <a:cubicBezTo>
                        <a:pt x="287655" y="169545"/>
                        <a:pt x="14288" y="100013"/>
                        <a:pt x="14288" y="14288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" name="Freeform: Shape 27">
                  <a:extLst>
                    <a:ext uri="{FF2B5EF4-FFF2-40B4-BE49-F238E27FC236}">
                      <a16:creationId xmlns:a16="http://schemas.microsoft.com/office/drawing/2014/main" id="{38DAAB98-1837-E840-8C25-A5DFDA4B2EB4}"/>
                    </a:ext>
                  </a:extLst>
                </p:cNvPr>
                <p:cNvSpPr/>
                <p:nvPr/>
              </p:nvSpPr>
              <p:spPr>
                <a:xfrm>
                  <a:off x="-331449" y="3531576"/>
                  <a:ext cx="1247775" cy="333375"/>
                </a:xfrm>
                <a:custGeom>
                  <a:avLst/>
                  <a:gdLst>
                    <a:gd name="connsiteX0" fmla="*/ 1233488 w 1247775"/>
                    <a:gd name="connsiteY0" fmla="*/ 169545 h 333375"/>
                    <a:gd name="connsiteX1" fmla="*/ 623888 w 1247775"/>
                    <a:gd name="connsiteY1" fmla="*/ 324803 h 333375"/>
                    <a:gd name="connsiteX2" fmla="*/ 14288 w 1247775"/>
                    <a:gd name="connsiteY2" fmla="*/ 169545 h 333375"/>
                    <a:gd name="connsiteX3" fmla="*/ 623888 w 1247775"/>
                    <a:gd name="connsiteY3" fmla="*/ 14287 h 333375"/>
                    <a:gd name="connsiteX4" fmla="*/ 1233488 w 1247775"/>
                    <a:gd name="connsiteY4" fmla="*/ 169545 h 333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7775" h="333375">
                      <a:moveTo>
                        <a:pt x="1233488" y="169545"/>
                      </a:moveTo>
                      <a:cubicBezTo>
                        <a:pt x="1233488" y="255291"/>
                        <a:pt x="960560" y="324803"/>
                        <a:pt x="623888" y="324803"/>
                      </a:cubicBezTo>
                      <a:cubicBezTo>
                        <a:pt x="287215" y="324803"/>
                        <a:pt x="14288" y="255291"/>
                        <a:pt x="14288" y="169545"/>
                      </a:cubicBezTo>
                      <a:cubicBezTo>
                        <a:pt x="14288" y="83799"/>
                        <a:pt x="287215" y="14287"/>
                        <a:pt x="623888" y="14287"/>
                      </a:cubicBezTo>
                      <a:cubicBezTo>
                        <a:pt x="960560" y="14287"/>
                        <a:pt x="1233488" y="83799"/>
                        <a:pt x="1233488" y="169545"/>
                      </a:cubicBezTo>
                      <a:close/>
                    </a:path>
                  </a:pathLst>
                </a:custGeom>
                <a:noFill/>
                <a:ln w="15875" cap="flat">
                  <a:solidFill>
                    <a:schemeClr val="bg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" name="Freeform: Shape 33">
                  <a:extLst>
                    <a:ext uri="{FF2B5EF4-FFF2-40B4-BE49-F238E27FC236}">
                      <a16:creationId xmlns:a16="http://schemas.microsoft.com/office/drawing/2014/main" id="{070D1452-0216-1249-8219-28B8B0E8CACA}"/>
                    </a:ext>
                  </a:extLst>
                </p:cNvPr>
                <p:cNvSpPr/>
                <p:nvPr/>
              </p:nvSpPr>
              <p:spPr>
                <a:xfrm>
                  <a:off x="-331449" y="3686833"/>
                  <a:ext cx="1247775" cy="1276350"/>
                </a:xfrm>
                <a:custGeom>
                  <a:avLst/>
                  <a:gdLst>
                    <a:gd name="connsiteX0" fmla="*/ 1233488 w 1247775"/>
                    <a:gd name="connsiteY0" fmla="*/ 14288 h 1276350"/>
                    <a:gd name="connsiteX1" fmla="*/ 1233488 w 1247775"/>
                    <a:gd name="connsiteY1" fmla="*/ 1106805 h 1276350"/>
                    <a:gd name="connsiteX2" fmla="*/ 623888 w 1247775"/>
                    <a:gd name="connsiteY2" fmla="*/ 1262063 h 1276350"/>
                    <a:gd name="connsiteX3" fmla="*/ 14288 w 1247775"/>
                    <a:gd name="connsiteY3" fmla="*/ 1106805 h 1276350"/>
                    <a:gd name="connsiteX4" fmla="*/ 14288 w 1247775"/>
                    <a:gd name="connsiteY4" fmla="*/ 14288 h 1276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7775" h="1276350">
                      <a:moveTo>
                        <a:pt x="1233488" y="14288"/>
                      </a:moveTo>
                      <a:lnTo>
                        <a:pt x="1233488" y="1106805"/>
                      </a:lnTo>
                      <a:cubicBezTo>
                        <a:pt x="1233488" y="1192530"/>
                        <a:pt x="960120" y="1262063"/>
                        <a:pt x="623888" y="1262063"/>
                      </a:cubicBezTo>
                      <a:cubicBezTo>
                        <a:pt x="287655" y="1262063"/>
                        <a:pt x="14288" y="1192530"/>
                        <a:pt x="14288" y="1106805"/>
                      </a:cubicBezTo>
                      <a:lnTo>
                        <a:pt x="14288" y="14288"/>
                      </a:lnTo>
                    </a:path>
                  </a:pathLst>
                </a:custGeom>
                <a:noFill/>
                <a:ln w="158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DCA645CB-59CB-3141-A254-A2608FB5AF74}"/>
                </a:ext>
              </a:extLst>
            </p:cNvPr>
            <p:cNvGrpSpPr/>
            <p:nvPr/>
          </p:nvGrpSpPr>
          <p:grpSpPr>
            <a:xfrm>
              <a:off x="4502825" y="1907973"/>
              <a:ext cx="2523073" cy="1051119"/>
              <a:chOff x="4447405" y="1907973"/>
              <a:chExt cx="2523073" cy="1051119"/>
            </a:xfrm>
          </p:grpSpPr>
          <p:grpSp>
            <p:nvGrpSpPr>
              <p:cNvPr id="98" name="Graphic 73">
                <a:extLst>
                  <a:ext uri="{FF2B5EF4-FFF2-40B4-BE49-F238E27FC236}">
                    <a16:creationId xmlns:a16="http://schemas.microsoft.com/office/drawing/2014/main" id="{A25D77EF-2CD8-9D44-8822-42A2DE7D778C}"/>
                  </a:ext>
                </a:extLst>
              </p:cNvPr>
              <p:cNvGrpSpPr/>
              <p:nvPr/>
            </p:nvGrpSpPr>
            <p:grpSpPr>
              <a:xfrm>
                <a:off x="4497393" y="1939130"/>
                <a:ext cx="1186655" cy="988804"/>
                <a:chOff x="6429086" y="3219450"/>
                <a:chExt cx="1770034" cy="1785648"/>
              </a:xfrm>
            </p:grpSpPr>
            <p:sp>
              <p:nvSpPr>
                <p:cNvPr id="130" name="Freeform: Shape 75">
                  <a:extLst>
                    <a:ext uri="{FF2B5EF4-FFF2-40B4-BE49-F238E27FC236}">
                      <a16:creationId xmlns:a16="http://schemas.microsoft.com/office/drawing/2014/main" id="{EEF7C6D1-62F7-A44B-8B46-F2D68928D993}"/>
                    </a:ext>
                  </a:extLst>
                </p:cNvPr>
                <p:cNvSpPr/>
                <p:nvPr/>
              </p:nvSpPr>
              <p:spPr>
                <a:xfrm>
                  <a:off x="6475095" y="3219450"/>
                  <a:ext cx="1724025" cy="942975"/>
                </a:xfrm>
                <a:custGeom>
                  <a:avLst/>
                  <a:gdLst>
                    <a:gd name="connsiteX0" fmla="*/ 1608773 w 1724025"/>
                    <a:gd name="connsiteY0" fmla="*/ 935355 h 942975"/>
                    <a:gd name="connsiteX1" fmla="*/ 1713548 w 1724025"/>
                    <a:gd name="connsiteY1" fmla="*/ 714375 h 942975"/>
                    <a:gd name="connsiteX2" fmla="*/ 1462088 w 1724025"/>
                    <a:gd name="connsiteY2" fmla="*/ 432435 h 942975"/>
                    <a:gd name="connsiteX3" fmla="*/ 1463993 w 1724025"/>
                    <a:gd name="connsiteY3" fmla="*/ 400050 h 942975"/>
                    <a:gd name="connsiteX4" fmla="*/ 1078230 w 1724025"/>
                    <a:gd name="connsiteY4" fmla="*/ 14288 h 942975"/>
                    <a:gd name="connsiteX5" fmla="*/ 709613 w 1724025"/>
                    <a:gd name="connsiteY5" fmla="*/ 288608 h 942975"/>
                    <a:gd name="connsiteX6" fmla="*/ 599123 w 1724025"/>
                    <a:gd name="connsiteY6" fmla="*/ 249555 h 942975"/>
                    <a:gd name="connsiteX7" fmla="*/ 425768 w 1724025"/>
                    <a:gd name="connsiteY7" fmla="*/ 422910 h 942975"/>
                    <a:gd name="connsiteX8" fmla="*/ 430530 w 1724025"/>
                    <a:gd name="connsiteY8" fmla="*/ 463868 h 942975"/>
                    <a:gd name="connsiteX9" fmla="*/ 298132 w 1724025"/>
                    <a:gd name="connsiteY9" fmla="*/ 431483 h 942975"/>
                    <a:gd name="connsiteX10" fmla="*/ 14288 w 1724025"/>
                    <a:gd name="connsiteY10" fmla="*/ 715328 h 942975"/>
                    <a:gd name="connsiteX11" fmla="*/ 24765 w 1724025"/>
                    <a:gd name="connsiteY11" fmla="*/ 791528 h 94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24025" h="942975">
                      <a:moveTo>
                        <a:pt x="1608773" y="935355"/>
                      </a:moveTo>
                      <a:cubicBezTo>
                        <a:pt x="1672590" y="882968"/>
                        <a:pt x="1713548" y="803910"/>
                        <a:pt x="1713548" y="714375"/>
                      </a:cubicBezTo>
                      <a:cubicBezTo>
                        <a:pt x="1713548" y="568643"/>
                        <a:pt x="1604010" y="448628"/>
                        <a:pt x="1462088" y="432435"/>
                      </a:cubicBezTo>
                      <a:cubicBezTo>
                        <a:pt x="1463040" y="421958"/>
                        <a:pt x="1463993" y="410528"/>
                        <a:pt x="1463993" y="400050"/>
                      </a:cubicBezTo>
                      <a:cubicBezTo>
                        <a:pt x="1463993" y="186690"/>
                        <a:pt x="1291590" y="14288"/>
                        <a:pt x="1078230" y="14288"/>
                      </a:cubicBezTo>
                      <a:cubicBezTo>
                        <a:pt x="903923" y="14288"/>
                        <a:pt x="757238" y="129540"/>
                        <a:pt x="709613" y="288608"/>
                      </a:cubicBezTo>
                      <a:cubicBezTo>
                        <a:pt x="680085" y="263843"/>
                        <a:pt x="641033" y="249555"/>
                        <a:pt x="599123" y="249555"/>
                      </a:cubicBezTo>
                      <a:cubicBezTo>
                        <a:pt x="502920" y="248603"/>
                        <a:pt x="425768" y="326708"/>
                        <a:pt x="425768" y="422910"/>
                      </a:cubicBezTo>
                      <a:cubicBezTo>
                        <a:pt x="425768" y="437198"/>
                        <a:pt x="427673" y="450533"/>
                        <a:pt x="430530" y="463868"/>
                      </a:cubicBezTo>
                      <a:cubicBezTo>
                        <a:pt x="391478" y="442913"/>
                        <a:pt x="345757" y="431483"/>
                        <a:pt x="298132" y="431483"/>
                      </a:cubicBezTo>
                      <a:cubicBezTo>
                        <a:pt x="140970" y="431483"/>
                        <a:pt x="14288" y="558165"/>
                        <a:pt x="14288" y="715328"/>
                      </a:cubicBezTo>
                      <a:cubicBezTo>
                        <a:pt x="14288" y="741998"/>
                        <a:pt x="18097" y="767715"/>
                        <a:pt x="24765" y="791528"/>
                      </a:cubicBezTo>
                    </a:path>
                  </a:pathLst>
                </a:custGeom>
                <a:ln w="15875" cap="rnd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104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" name="Freeform: Shape 76">
                  <a:extLst>
                    <a:ext uri="{FF2B5EF4-FFF2-40B4-BE49-F238E27FC236}">
                      <a16:creationId xmlns:a16="http://schemas.microsoft.com/office/drawing/2014/main" id="{F4445182-06A7-3746-8459-66BE06EC5E6F}"/>
                    </a:ext>
                  </a:extLst>
                </p:cNvPr>
                <p:cNvSpPr/>
                <p:nvPr/>
              </p:nvSpPr>
              <p:spPr>
                <a:xfrm>
                  <a:off x="6429086" y="3947823"/>
                  <a:ext cx="714375" cy="1057275"/>
                </a:xfrm>
                <a:custGeom>
                  <a:avLst/>
                  <a:gdLst>
                    <a:gd name="connsiteX0" fmla="*/ 186026 w 714375"/>
                    <a:gd name="connsiteY0" fmla="*/ 1048991 h 1057275"/>
                    <a:gd name="connsiteX1" fmla="*/ 16481 w 714375"/>
                    <a:gd name="connsiteY1" fmla="*/ 983269 h 1057275"/>
                    <a:gd name="connsiteX2" fmla="*/ 16481 w 714375"/>
                    <a:gd name="connsiteY2" fmla="*/ 85061 h 1057275"/>
                    <a:gd name="connsiteX3" fmla="*/ 186026 w 714375"/>
                    <a:gd name="connsiteY3" fmla="*/ 16481 h 1057275"/>
                    <a:gd name="connsiteX4" fmla="*/ 705139 w 714375"/>
                    <a:gd name="connsiteY4" fmla="*/ 16481 h 1057275"/>
                    <a:gd name="connsiteX5" fmla="*/ 705139 w 714375"/>
                    <a:gd name="connsiteY5" fmla="*/ 1048991 h 1057275"/>
                    <a:gd name="connsiteX6" fmla="*/ 186026 w 714375"/>
                    <a:gd name="connsiteY6" fmla="*/ 1048991 h 1057275"/>
                    <a:gd name="connsiteX7" fmla="*/ 186026 w 714375"/>
                    <a:gd name="connsiteY7" fmla="*/ 1048991 h 1057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14375" h="1057275">
                      <a:moveTo>
                        <a:pt x="186026" y="1048991"/>
                      </a:moveTo>
                      <a:lnTo>
                        <a:pt x="16481" y="983269"/>
                      </a:lnTo>
                      <a:lnTo>
                        <a:pt x="16481" y="85061"/>
                      </a:lnTo>
                      <a:lnTo>
                        <a:pt x="186026" y="16481"/>
                      </a:lnTo>
                      <a:lnTo>
                        <a:pt x="705139" y="16481"/>
                      </a:lnTo>
                      <a:lnTo>
                        <a:pt x="705139" y="1048991"/>
                      </a:lnTo>
                      <a:lnTo>
                        <a:pt x="186026" y="1048991"/>
                      </a:lnTo>
                      <a:lnTo>
                        <a:pt x="186026" y="1048991"/>
                      </a:lnTo>
                      <a:close/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" name="Freeform: Shape 77">
                  <a:extLst>
                    <a:ext uri="{FF2B5EF4-FFF2-40B4-BE49-F238E27FC236}">
                      <a16:creationId xmlns:a16="http://schemas.microsoft.com/office/drawing/2014/main" id="{CD7CB6C4-6418-DD41-B8C1-8917C1921D65}"/>
                    </a:ext>
                  </a:extLst>
                </p:cNvPr>
                <p:cNvSpPr/>
                <p:nvPr/>
              </p:nvSpPr>
              <p:spPr>
                <a:xfrm>
                  <a:off x="6596726" y="3947823"/>
                  <a:ext cx="28575" cy="1057275"/>
                </a:xfrm>
                <a:custGeom>
                  <a:avLst/>
                  <a:gdLst>
                    <a:gd name="connsiteX0" fmla="*/ 16481 w 28575"/>
                    <a:gd name="connsiteY0" fmla="*/ 16481 h 1057275"/>
                    <a:gd name="connsiteX1" fmla="*/ 16481 w 28575"/>
                    <a:gd name="connsiteY1" fmla="*/ 1048991 h 1057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1057275">
                      <a:moveTo>
                        <a:pt x="16481" y="16481"/>
                      </a:moveTo>
                      <a:lnTo>
                        <a:pt x="16481" y="1048991"/>
                      </a:lnTo>
                    </a:path>
                  </a:pathLst>
                </a:custGeom>
                <a:ln w="1587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" name="Freeform: Shape 78">
                  <a:extLst>
                    <a:ext uri="{FF2B5EF4-FFF2-40B4-BE49-F238E27FC236}">
                      <a16:creationId xmlns:a16="http://schemas.microsoft.com/office/drawing/2014/main" id="{1203931A-4A7A-2449-9340-FB2C3F9231BE}"/>
                    </a:ext>
                  </a:extLst>
                </p:cNvPr>
                <p:cNvSpPr/>
                <p:nvPr/>
              </p:nvSpPr>
              <p:spPr>
                <a:xfrm>
                  <a:off x="7117743" y="4021166"/>
                  <a:ext cx="619125" cy="904875"/>
                </a:xfrm>
                <a:custGeom>
                  <a:avLst/>
                  <a:gdLst>
                    <a:gd name="connsiteX0" fmla="*/ 163166 w 619125"/>
                    <a:gd name="connsiteY0" fmla="*/ 895639 h 904875"/>
                    <a:gd name="connsiteX1" fmla="*/ 16481 w 619125"/>
                    <a:gd name="connsiteY1" fmla="*/ 838489 h 904875"/>
                    <a:gd name="connsiteX2" fmla="*/ 16481 w 619125"/>
                    <a:gd name="connsiteY2" fmla="*/ 74584 h 904875"/>
                    <a:gd name="connsiteX3" fmla="*/ 163166 w 619125"/>
                    <a:gd name="connsiteY3" fmla="*/ 16481 h 904875"/>
                    <a:gd name="connsiteX4" fmla="*/ 609889 w 619125"/>
                    <a:gd name="connsiteY4" fmla="*/ 16481 h 904875"/>
                    <a:gd name="connsiteX5" fmla="*/ 609889 w 619125"/>
                    <a:gd name="connsiteY5" fmla="*/ 895639 h 904875"/>
                    <a:gd name="connsiteX6" fmla="*/ 163166 w 619125"/>
                    <a:gd name="connsiteY6" fmla="*/ 895639 h 904875"/>
                    <a:gd name="connsiteX7" fmla="*/ 163166 w 619125"/>
                    <a:gd name="connsiteY7" fmla="*/ 895639 h 90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9125" h="904875">
                      <a:moveTo>
                        <a:pt x="163166" y="895639"/>
                      </a:moveTo>
                      <a:lnTo>
                        <a:pt x="16481" y="838489"/>
                      </a:lnTo>
                      <a:lnTo>
                        <a:pt x="16481" y="74584"/>
                      </a:lnTo>
                      <a:lnTo>
                        <a:pt x="163166" y="16481"/>
                      </a:lnTo>
                      <a:lnTo>
                        <a:pt x="609889" y="16481"/>
                      </a:lnTo>
                      <a:lnTo>
                        <a:pt x="609889" y="895639"/>
                      </a:lnTo>
                      <a:lnTo>
                        <a:pt x="163166" y="895639"/>
                      </a:lnTo>
                      <a:lnTo>
                        <a:pt x="163166" y="895639"/>
                      </a:lnTo>
                      <a:close/>
                    </a:path>
                  </a:pathLst>
                </a:custGeom>
                <a:noFill/>
                <a:ln w="1587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" name="Freeform: Shape 79">
                  <a:extLst>
                    <a:ext uri="{FF2B5EF4-FFF2-40B4-BE49-F238E27FC236}">
                      <a16:creationId xmlns:a16="http://schemas.microsoft.com/office/drawing/2014/main" id="{4F018D48-AA20-9345-9A66-E545F41ABAFE}"/>
                    </a:ext>
                  </a:extLst>
                </p:cNvPr>
                <p:cNvSpPr/>
                <p:nvPr/>
              </p:nvSpPr>
              <p:spPr>
                <a:xfrm>
                  <a:off x="7263476" y="4021166"/>
                  <a:ext cx="28575" cy="904875"/>
                </a:xfrm>
                <a:custGeom>
                  <a:avLst/>
                  <a:gdLst>
                    <a:gd name="connsiteX0" fmla="*/ 16481 w 28575"/>
                    <a:gd name="connsiteY0" fmla="*/ 16481 h 904875"/>
                    <a:gd name="connsiteX1" fmla="*/ 16481 w 28575"/>
                    <a:gd name="connsiteY1" fmla="*/ 895639 h 90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04875">
                      <a:moveTo>
                        <a:pt x="16481" y="16481"/>
                      </a:moveTo>
                      <a:lnTo>
                        <a:pt x="16481" y="895639"/>
                      </a:lnTo>
                    </a:path>
                  </a:pathLst>
                </a:custGeom>
                <a:ln w="1587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" name="Freeform: Shape 80">
                  <a:extLst>
                    <a:ext uri="{FF2B5EF4-FFF2-40B4-BE49-F238E27FC236}">
                      <a16:creationId xmlns:a16="http://schemas.microsoft.com/office/drawing/2014/main" id="{A84F1C41-91B9-9A46-A90D-884707C84160}"/>
                    </a:ext>
                  </a:extLst>
                </p:cNvPr>
                <p:cNvSpPr/>
                <p:nvPr/>
              </p:nvSpPr>
              <p:spPr>
                <a:xfrm>
                  <a:off x="7117743" y="4021166"/>
                  <a:ext cx="619125" cy="904875"/>
                </a:xfrm>
                <a:custGeom>
                  <a:avLst/>
                  <a:gdLst>
                    <a:gd name="connsiteX0" fmla="*/ 163166 w 619125"/>
                    <a:gd name="connsiteY0" fmla="*/ 895639 h 904875"/>
                    <a:gd name="connsiteX1" fmla="*/ 16481 w 619125"/>
                    <a:gd name="connsiteY1" fmla="*/ 838489 h 904875"/>
                    <a:gd name="connsiteX2" fmla="*/ 16481 w 619125"/>
                    <a:gd name="connsiteY2" fmla="*/ 74584 h 904875"/>
                    <a:gd name="connsiteX3" fmla="*/ 163166 w 619125"/>
                    <a:gd name="connsiteY3" fmla="*/ 16481 h 904875"/>
                    <a:gd name="connsiteX4" fmla="*/ 609889 w 619125"/>
                    <a:gd name="connsiteY4" fmla="*/ 16481 h 904875"/>
                    <a:gd name="connsiteX5" fmla="*/ 609889 w 619125"/>
                    <a:gd name="connsiteY5" fmla="*/ 895639 h 904875"/>
                    <a:gd name="connsiteX6" fmla="*/ 163166 w 619125"/>
                    <a:gd name="connsiteY6" fmla="*/ 895639 h 904875"/>
                    <a:gd name="connsiteX7" fmla="*/ 163166 w 619125"/>
                    <a:gd name="connsiteY7" fmla="*/ 895639 h 90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9125" h="904875">
                      <a:moveTo>
                        <a:pt x="163166" y="895639"/>
                      </a:moveTo>
                      <a:lnTo>
                        <a:pt x="16481" y="838489"/>
                      </a:lnTo>
                      <a:lnTo>
                        <a:pt x="16481" y="74584"/>
                      </a:lnTo>
                      <a:lnTo>
                        <a:pt x="163166" y="16481"/>
                      </a:lnTo>
                      <a:lnTo>
                        <a:pt x="609889" y="16481"/>
                      </a:lnTo>
                      <a:lnTo>
                        <a:pt x="609889" y="895639"/>
                      </a:lnTo>
                      <a:lnTo>
                        <a:pt x="163166" y="895639"/>
                      </a:lnTo>
                      <a:lnTo>
                        <a:pt x="163166" y="895639"/>
                      </a:lnTo>
                      <a:close/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" name="Freeform: Shape 81">
                  <a:extLst>
                    <a:ext uri="{FF2B5EF4-FFF2-40B4-BE49-F238E27FC236}">
                      <a16:creationId xmlns:a16="http://schemas.microsoft.com/office/drawing/2014/main" id="{5724042B-311D-354F-A6EF-4618192D590E}"/>
                    </a:ext>
                  </a:extLst>
                </p:cNvPr>
                <p:cNvSpPr/>
                <p:nvPr/>
              </p:nvSpPr>
              <p:spPr>
                <a:xfrm>
                  <a:off x="7813068" y="4138323"/>
                  <a:ext cx="28575" cy="676275"/>
                </a:xfrm>
                <a:custGeom>
                  <a:avLst/>
                  <a:gdLst>
                    <a:gd name="connsiteX0" fmla="*/ 16481 w 28575"/>
                    <a:gd name="connsiteY0" fmla="*/ 16481 h 676275"/>
                    <a:gd name="connsiteX1" fmla="*/ 16481 w 28575"/>
                    <a:gd name="connsiteY1" fmla="*/ 661324 h 676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676275">
                      <a:moveTo>
                        <a:pt x="16481" y="16481"/>
                      </a:moveTo>
                      <a:lnTo>
                        <a:pt x="16481" y="661324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" name="Freeform: Shape 84">
                  <a:extLst>
                    <a:ext uri="{FF2B5EF4-FFF2-40B4-BE49-F238E27FC236}">
                      <a16:creationId xmlns:a16="http://schemas.microsoft.com/office/drawing/2014/main" id="{1E20F3DC-7DC9-C14A-8E88-499683A83393}"/>
                    </a:ext>
                  </a:extLst>
                </p:cNvPr>
                <p:cNvSpPr/>
                <p:nvPr/>
              </p:nvSpPr>
              <p:spPr>
                <a:xfrm>
                  <a:off x="7711151" y="4138323"/>
                  <a:ext cx="457200" cy="676275"/>
                </a:xfrm>
                <a:custGeom>
                  <a:avLst/>
                  <a:gdLst>
                    <a:gd name="connsiteX0" fmla="*/ 121256 w 457200"/>
                    <a:gd name="connsiteY0" fmla="*/ 661324 h 676275"/>
                    <a:gd name="connsiteX1" fmla="*/ 16481 w 457200"/>
                    <a:gd name="connsiteY1" fmla="*/ 617509 h 676275"/>
                    <a:gd name="connsiteX2" fmla="*/ 16481 w 457200"/>
                    <a:gd name="connsiteY2" fmla="*/ 57439 h 676275"/>
                    <a:gd name="connsiteX3" fmla="*/ 121256 w 457200"/>
                    <a:gd name="connsiteY3" fmla="*/ 16481 h 676275"/>
                    <a:gd name="connsiteX4" fmla="*/ 447964 w 457200"/>
                    <a:gd name="connsiteY4" fmla="*/ 16481 h 676275"/>
                    <a:gd name="connsiteX5" fmla="*/ 447964 w 457200"/>
                    <a:gd name="connsiteY5" fmla="*/ 661324 h 676275"/>
                    <a:gd name="connsiteX6" fmla="*/ 121256 w 457200"/>
                    <a:gd name="connsiteY6" fmla="*/ 661324 h 676275"/>
                    <a:gd name="connsiteX7" fmla="*/ 121256 w 457200"/>
                    <a:gd name="connsiteY7" fmla="*/ 661324 h 676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7200" h="676275">
                      <a:moveTo>
                        <a:pt x="121256" y="661324"/>
                      </a:moveTo>
                      <a:lnTo>
                        <a:pt x="16481" y="617509"/>
                      </a:lnTo>
                      <a:lnTo>
                        <a:pt x="16481" y="57439"/>
                      </a:lnTo>
                      <a:lnTo>
                        <a:pt x="121256" y="16481"/>
                      </a:lnTo>
                      <a:lnTo>
                        <a:pt x="447964" y="16481"/>
                      </a:lnTo>
                      <a:lnTo>
                        <a:pt x="447964" y="661324"/>
                      </a:lnTo>
                      <a:lnTo>
                        <a:pt x="121256" y="661324"/>
                      </a:lnTo>
                      <a:lnTo>
                        <a:pt x="121256" y="661324"/>
                      </a:lnTo>
                      <a:close/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" name="Freeform: Shape 85">
                  <a:extLst>
                    <a:ext uri="{FF2B5EF4-FFF2-40B4-BE49-F238E27FC236}">
                      <a16:creationId xmlns:a16="http://schemas.microsoft.com/office/drawing/2014/main" id="{9B59F419-5F65-864F-9828-B1B2BC8DE318}"/>
                    </a:ext>
                  </a:extLst>
                </p:cNvPr>
                <p:cNvSpPr/>
                <p:nvPr/>
              </p:nvSpPr>
              <p:spPr>
                <a:xfrm>
                  <a:off x="6727933" y="4064980"/>
                  <a:ext cx="371475" cy="28574"/>
                </a:xfrm>
                <a:custGeom>
                  <a:avLst/>
                  <a:gdLst>
                    <a:gd name="connsiteX0" fmla="*/ 16481 w 371475"/>
                    <a:gd name="connsiteY0" fmla="*/ 16481 h 28575"/>
                    <a:gd name="connsiteX1" fmla="*/ 360334 w 371475"/>
                    <a:gd name="connsiteY1" fmla="*/ 16481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1475" h="28575">
                      <a:moveTo>
                        <a:pt x="16481" y="16481"/>
                      </a:moveTo>
                      <a:lnTo>
                        <a:pt x="360334" y="16481"/>
                      </a:lnTo>
                    </a:path>
                  </a:pathLst>
                </a:custGeom>
                <a:ln w="15875" cap="rnd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" name="Freeform: Shape 86">
                  <a:extLst>
                    <a:ext uri="{FF2B5EF4-FFF2-40B4-BE49-F238E27FC236}">
                      <a16:creationId xmlns:a16="http://schemas.microsoft.com/office/drawing/2014/main" id="{6A1B1AA9-A4EB-084B-AEB9-4EB77452694E}"/>
                    </a:ext>
                  </a:extLst>
                </p:cNvPr>
                <p:cNvSpPr/>
                <p:nvPr/>
              </p:nvSpPr>
              <p:spPr>
                <a:xfrm>
                  <a:off x="6685308" y="4233573"/>
                  <a:ext cx="371475" cy="28575"/>
                </a:xfrm>
                <a:custGeom>
                  <a:avLst/>
                  <a:gdLst>
                    <a:gd name="connsiteX0" fmla="*/ 16481 w 371475"/>
                    <a:gd name="connsiteY0" fmla="*/ 16481 h 28575"/>
                    <a:gd name="connsiteX1" fmla="*/ 360334 w 371475"/>
                    <a:gd name="connsiteY1" fmla="*/ 16481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1475" h="28575">
                      <a:moveTo>
                        <a:pt x="16481" y="16481"/>
                      </a:moveTo>
                      <a:lnTo>
                        <a:pt x="360334" y="16481"/>
                      </a:lnTo>
                    </a:path>
                  </a:pathLst>
                </a:custGeom>
                <a:ln w="15875" cap="rnd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" name="Freeform: Shape 87">
                  <a:extLst>
                    <a:ext uri="{FF2B5EF4-FFF2-40B4-BE49-F238E27FC236}">
                      <a16:creationId xmlns:a16="http://schemas.microsoft.com/office/drawing/2014/main" id="{E2A42FD1-1129-F04B-A3CD-7BD42D637627}"/>
                    </a:ext>
                  </a:extLst>
                </p:cNvPr>
                <p:cNvSpPr/>
                <p:nvPr/>
              </p:nvSpPr>
              <p:spPr>
                <a:xfrm>
                  <a:off x="6685308" y="4394546"/>
                  <a:ext cx="371475" cy="28575"/>
                </a:xfrm>
                <a:custGeom>
                  <a:avLst/>
                  <a:gdLst>
                    <a:gd name="connsiteX0" fmla="*/ 16481 w 371475"/>
                    <a:gd name="connsiteY0" fmla="*/ 16481 h 28575"/>
                    <a:gd name="connsiteX1" fmla="*/ 360334 w 371475"/>
                    <a:gd name="connsiteY1" fmla="*/ 16481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1475" h="28575">
                      <a:moveTo>
                        <a:pt x="16481" y="16481"/>
                      </a:moveTo>
                      <a:lnTo>
                        <a:pt x="360334" y="16481"/>
                      </a:lnTo>
                    </a:path>
                  </a:pathLst>
                </a:custGeom>
                <a:ln w="15875" cap="rnd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" name="Freeform: Shape 88">
                  <a:extLst>
                    <a:ext uri="{FF2B5EF4-FFF2-40B4-BE49-F238E27FC236}">
                      <a16:creationId xmlns:a16="http://schemas.microsoft.com/office/drawing/2014/main" id="{B62ED1BF-F984-1240-B399-94B51B836601}"/>
                    </a:ext>
                  </a:extLst>
                </p:cNvPr>
                <p:cNvSpPr/>
                <p:nvPr/>
              </p:nvSpPr>
              <p:spPr>
                <a:xfrm>
                  <a:off x="6685308" y="4555518"/>
                  <a:ext cx="371475" cy="28575"/>
                </a:xfrm>
                <a:custGeom>
                  <a:avLst/>
                  <a:gdLst>
                    <a:gd name="connsiteX0" fmla="*/ 16481 w 371475"/>
                    <a:gd name="connsiteY0" fmla="*/ 16481 h 28575"/>
                    <a:gd name="connsiteX1" fmla="*/ 360334 w 371475"/>
                    <a:gd name="connsiteY1" fmla="*/ 16481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1475" h="28575">
                      <a:moveTo>
                        <a:pt x="16481" y="16481"/>
                      </a:moveTo>
                      <a:lnTo>
                        <a:pt x="360334" y="16481"/>
                      </a:lnTo>
                    </a:path>
                  </a:pathLst>
                </a:custGeom>
                <a:ln w="15875" cap="rnd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" name="Freeform: Shape 89">
                  <a:extLst>
                    <a:ext uri="{FF2B5EF4-FFF2-40B4-BE49-F238E27FC236}">
                      <a16:creationId xmlns:a16="http://schemas.microsoft.com/office/drawing/2014/main" id="{517B6B44-B7C7-4049-92EF-5F83BD441DE2}"/>
                    </a:ext>
                  </a:extLst>
                </p:cNvPr>
                <p:cNvSpPr/>
                <p:nvPr/>
              </p:nvSpPr>
              <p:spPr>
                <a:xfrm>
                  <a:off x="6685308" y="4716491"/>
                  <a:ext cx="371475" cy="28575"/>
                </a:xfrm>
                <a:custGeom>
                  <a:avLst/>
                  <a:gdLst>
                    <a:gd name="connsiteX0" fmla="*/ 16481 w 371475"/>
                    <a:gd name="connsiteY0" fmla="*/ 16481 h 28575"/>
                    <a:gd name="connsiteX1" fmla="*/ 360334 w 371475"/>
                    <a:gd name="connsiteY1" fmla="*/ 16481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1475" h="28575">
                      <a:moveTo>
                        <a:pt x="16481" y="16481"/>
                      </a:moveTo>
                      <a:lnTo>
                        <a:pt x="360334" y="16481"/>
                      </a:lnTo>
                    </a:path>
                  </a:pathLst>
                </a:custGeom>
                <a:ln w="15875" cap="rnd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" name="Freeform: Shape 90">
                  <a:extLst>
                    <a:ext uri="{FF2B5EF4-FFF2-40B4-BE49-F238E27FC236}">
                      <a16:creationId xmlns:a16="http://schemas.microsoft.com/office/drawing/2014/main" id="{B2EFD4FA-EA4D-4F43-ABF6-7D61723850BB}"/>
                    </a:ext>
                  </a:extLst>
                </p:cNvPr>
                <p:cNvSpPr/>
                <p:nvPr/>
              </p:nvSpPr>
              <p:spPr>
                <a:xfrm>
                  <a:off x="7330151" y="4130703"/>
                  <a:ext cx="342900" cy="28575"/>
                </a:xfrm>
                <a:custGeom>
                  <a:avLst/>
                  <a:gdLst>
                    <a:gd name="connsiteX0" fmla="*/ 16481 w 342900"/>
                    <a:gd name="connsiteY0" fmla="*/ 16481 h 28575"/>
                    <a:gd name="connsiteX1" fmla="*/ 330806 w 342900"/>
                    <a:gd name="connsiteY1" fmla="*/ 16481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42900" h="28575">
                      <a:moveTo>
                        <a:pt x="16481" y="16481"/>
                      </a:moveTo>
                      <a:lnTo>
                        <a:pt x="330806" y="16481"/>
                      </a:lnTo>
                    </a:path>
                  </a:pathLst>
                </a:custGeom>
                <a:ln w="15875" cap="rnd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" name="Freeform: Shape 91">
                  <a:extLst>
                    <a:ext uri="{FF2B5EF4-FFF2-40B4-BE49-F238E27FC236}">
                      <a16:creationId xmlns:a16="http://schemas.microsoft.com/office/drawing/2014/main" id="{96795D69-F170-1B4F-ADEF-AA1E0DDA40B0}"/>
                    </a:ext>
                  </a:extLst>
                </p:cNvPr>
                <p:cNvSpPr/>
                <p:nvPr/>
              </p:nvSpPr>
              <p:spPr>
                <a:xfrm>
                  <a:off x="7330151" y="4269768"/>
                  <a:ext cx="342900" cy="28575"/>
                </a:xfrm>
                <a:custGeom>
                  <a:avLst/>
                  <a:gdLst>
                    <a:gd name="connsiteX0" fmla="*/ 16481 w 342900"/>
                    <a:gd name="connsiteY0" fmla="*/ 16481 h 28575"/>
                    <a:gd name="connsiteX1" fmla="*/ 330806 w 342900"/>
                    <a:gd name="connsiteY1" fmla="*/ 16481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42900" h="28575">
                      <a:moveTo>
                        <a:pt x="16481" y="16481"/>
                      </a:moveTo>
                      <a:lnTo>
                        <a:pt x="330806" y="16481"/>
                      </a:lnTo>
                    </a:path>
                  </a:pathLst>
                </a:custGeom>
                <a:ln w="15875" cap="rnd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" name="Freeform: Shape 92">
                  <a:extLst>
                    <a:ext uri="{FF2B5EF4-FFF2-40B4-BE49-F238E27FC236}">
                      <a16:creationId xmlns:a16="http://schemas.microsoft.com/office/drawing/2014/main" id="{F341B829-7C4F-FB43-9D59-E5C522758043}"/>
                    </a:ext>
                  </a:extLst>
                </p:cNvPr>
                <p:cNvSpPr/>
                <p:nvPr/>
              </p:nvSpPr>
              <p:spPr>
                <a:xfrm>
                  <a:off x="7330151" y="4408833"/>
                  <a:ext cx="342900" cy="28575"/>
                </a:xfrm>
                <a:custGeom>
                  <a:avLst/>
                  <a:gdLst>
                    <a:gd name="connsiteX0" fmla="*/ 16481 w 342900"/>
                    <a:gd name="connsiteY0" fmla="*/ 16481 h 28575"/>
                    <a:gd name="connsiteX1" fmla="*/ 330806 w 342900"/>
                    <a:gd name="connsiteY1" fmla="*/ 16481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42900" h="28575">
                      <a:moveTo>
                        <a:pt x="16481" y="16481"/>
                      </a:moveTo>
                      <a:lnTo>
                        <a:pt x="330806" y="16481"/>
                      </a:lnTo>
                    </a:path>
                  </a:pathLst>
                </a:custGeom>
                <a:ln w="15875" cap="rnd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" name="Freeform: Shape 93">
                  <a:extLst>
                    <a:ext uri="{FF2B5EF4-FFF2-40B4-BE49-F238E27FC236}">
                      <a16:creationId xmlns:a16="http://schemas.microsoft.com/office/drawing/2014/main" id="{B70B6AB9-BC33-5B4C-A13A-1931E6025612}"/>
                    </a:ext>
                  </a:extLst>
                </p:cNvPr>
                <p:cNvSpPr/>
                <p:nvPr/>
              </p:nvSpPr>
              <p:spPr>
                <a:xfrm>
                  <a:off x="7330151" y="4548851"/>
                  <a:ext cx="342900" cy="28575"/>
                </a:xfrm>
                <a:custGeom>
                  <a:avLst/>
                  <a:gdLst>
                    <a:gd name="connsiteX0" fmla="*/ 16481 w 342900"/>
                    <a:gd name="connsiteY0" fmla="*/ 16481 h 28575"/>
                    <a:gd name="connsiteX1" fmla="*/ 330806 w 342900"/>
                    <a:gd name="connsiteY1" fmla="*/ 16481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42900" h="28575">
                      <a:moveTo>
                        <a:pt x="16481" y="16481"/>
                      </a:moveTo>
                      <a:lnTo>
                        <a:pt x="330806" y="16481"/>
                      </a:lnTo>
                    </a:path>
                  </a:pathLst>
                </a:custGeom>
                <a:ln w="15875" cap="rnd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" name="Freeform: Shape 94">
                  <a:extLst>
                    <a:ext uri="{FF2B5EF4-FFF2-40B4-BE49-F238E27FC236}">
                      <a16:creationId xmlns:a16="http://schemas.microsoft.com/office/drawing/2014/main" id="{43C30828-AC08-D345-B6F9-CFAFC9D139F9}"/>
                    </a:ext>
                  </a:extLst>
                </p:cNvPr>
                <p:cNvSpPr/>
                <p:nvPr/>
              </p:nvSpPr>
              <p:spPr>
                <a:xfrm>
                  <a:off x="7330151" y="4687916"/>
                  <a:ext cx="342900" cy="28575"/>
                </a:xfrm>
                <a:custGeom>
                  <a:avLst/>
                  <a:gdLst>
                    <a:gd name="connsiteX0" fmla="*/ 16481 w 342900"/>
                    <a:gd name="connsiteY0" fmla="*/ 16481 h 28575"/>
                    <a:gd name="connsiteX1" fmla="*/ 330806 w 342900"/>
                    <a:gd name="connsiteY1" fmla="*/ 16481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42900" h="28575">
                      <a:moveTo>
                        <a:pt x="16481" y="16481"/>
                      </a:moveTo>
                      <a:lnTo>
                        <a:pt x="330806" y="16481"/>
                      </a:lnTo>
                    </a:path>
                  </a:pathLst>
                </a:custGeom>
                <a:ln w="15875" cap="rnd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" name="Freeform: Shape 1055">
                  <a:extLst>
                    <a:ext uri="{FF2B5EF4-FFF2-40B4-BE49-F238E27FC236}">
                      <a16:creationId xmlns:a16="http://schemas.microsoft.com/office/drawing/2014/main" id="{BC1B3DE8-DCB1-7E43-AD6F-5E2DFF06B19A}"/>
                    </a:ext>
                  </a:extLst>
                </p:cNvPr>
                <p:cNvSpPr/>
                <p:nvPr/>
              </p:nvSpPr>
              <p:spPr>
                <a:xfrm>
                  <a:off x="7879743" y="4225953"/>
                  <a:ext cx="228600" cy="28575"/>
                </a:xfrm>
                <a:custGeom>
                  <a:avLst/>
                  <a:gdLst>
                    <a:gd name="connsiteX0" fmla="*/ 16481 w 228600"/>
                    <a:gd name="connsiteY0" fmla="*/ 16481 h 28575"/>
                    <a:gd name="connsiteX1" fmla="*/ 221269 w 228600"/>
                    <a:gd name="connsiteY1" fmla="*/ 16481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8600" h="28575">
                      <a:moveTo>
                        <a:pt x="16481" y="16481"/>
                      </a:moveTo>
                      <a:lnTo>
                        <a:pt x="221269" y="16481"/>
                      </a:lnTo>
                    </a:path>
                  </a:pathLst>
                </a:custGeom>
                <a:ln w="15875" cap="rnd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" name="Freeform: Shape 1056">
                  <a:extLst>
                    <a:ext uri="{FF2B5EF4-FFF2-40B4-BE49-F238E27FC236}">
                      <a16:creationId xmlns:a16="http://schemas.microsoft.com/office/drawing/2014/main" id="{D23E8C1E-408A-B145-8388-F5C85872005A}"/>
                    </a:ext>
                  </a:extLst>
                </p:cNvPr>
                <p:cNvSpPr/>
                <p:nvPr/>
              </p:nvSpPr>
              <p:spPr>
                <a:xfrm>
                  <a:off x="7879743" y="4314536"/>
                  <a:ext cx="228600" cy="28575"/>
                </a:xfrm>
                <a:custGeom>
                  <a:avLst/>
                  <a:gdLst>
                    <a:gd name="connsiteX0" fmla="*/ 16481 w 228600"/>
                    <a:gd name="connsiteY0" fmla="*/ 16481 h 28575"/>
                    <a:gd name="connsiteX1" fmla="*/ 221269 w 228600"/>
                    <a:gd name="connsiteY1" fmla="*/ 16481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8600" h="28575">
                      <a:moveTo>
                        <a:pt x="16481" y="16481"/>
                      </a:moveTo>
                      <a:lnTo>
                        <a:pt x="221269" y="16481"/>
                      </a:lnTo>
                    </a:path>
                  </a:pathLst>
                </a:custGeom>
                <a:ln w="15875" cap="rnd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" name="Freeform: Shape 1057">
                  <a:extLst>
                    <a:ext uri="{FF2B5EF4-FFF2-40B4-BE49-F238E27FC236}">
                      <a16:creationId xmlns:a16="http://schemas.microsoft.com/office/drawing/2014/main" id="{CED542CA-D5C6-3E4B-AB1F-ABF5AEF21C07}"/>
                    </a:ext>
                  </a:extLst>
                </p:cNvPr>
                <p:cNvSpPr/>
                <p:nvPr/>
              </p:nvSpPr>
              <p:spPr>
                <a:xfrm>
                  <a:off x="7879743" y="4408833"/>
                  <a:ext cx="228600" cy="28575"/>
                </a:xfrm>
                <a:custGeom>
                  <a:avLst/>
                  <a:gdLst>
                    <a:gd name="connsiteX0" fmla="*/ 16481 w 228600"/>
                    <a:gd name="connsiteY0" fmla="*/ 16481 h 28575"/>
                    <a:gd name="connsiteX1" fmla="*/ 221269 w 228600"/>
                    <a:gd name="connsiteY1" fmla="*/ 16481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8600" h="28575">
                      <a:moveTo>
                        <a:pt x="16481" y="16481"/>
                      </a:moveTo>
                      <a:lnTo>
                        <a:pt x="221269" y="16481"/>
                      </a:lnTo>
                    </a:path>
                  </a:pathLst>
                </a:custGeom>
                <a:ln w="15875" cap="rnd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" name="Freeform: Shape 1058">
                  <a:extLst>
                    <a:ext uri="{FF2B5EF4-FFF2-40B4-BE49-F238E27FC236}">
                      <a16:creationId xmlns:a16="http://schemas.microsoft.com/office/drawing/2014/main" id="{AFDEC486-540B-674A-98F3-1C96F3956FD4}"/>
                    </a:ext>
                  </a:extLst>
                </p:cNvPr>
                <p:cNvSpPr/>
                <p:nvPr/>
              </p:nvSpPr>
              <p:spPr>
                <a:xfrm>
                  <a:off x="7879743" y="4497416"/>
                  <a:ext cx="228600" cy="28575"/>
                </a:xfrm>
                <a:custGeom>
                  <a:avLst/>
                  <a:gdLst>
                    <a:gd name="connsiteX0" fmla="*/ 16481 w 228600"/>
                    <a:gd name="connsiteY0" fmla="*/ 16481 h 28575"/>
                    <a:gd name="connsiteX1" fmla="*/ 221269 w 228600"/>
                    <a:gd name="connsiteY1" fmla="*/ 16481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8600" h="28575">
                      <a:moveTo>
                        <a:pt x="16481" y="16481"/>
                      </a:moveTo>
                      <a:lnTo>
                        <a:pt x="221269" y="16481"/>
                      </a:lnTo>
                    </a:path>
                  </a:pathLst>
                </a:custGeom>
                <a:ln w="15875" cap="rnd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" name="Freeform: Shape 1059">
                  <a:extLst>
                    <a:ext uri="{FF2B5EF4-FFF2-40B4-BE49-F238E27FC236}">
                      <a16:creationId xmlns:a16="http://schemas.microsoft.com/office/drawing/2014/main" id="{D092A129-5745-4A48-A347-77DCA60C1943}"/>
                    </a:ext>
                  </a:extLst>
                </p:cNvPr>
                <p:cNvSpPr/>
                <p:nvPr/>
              </p:nvSpPr>
              <p:spPr>
                <a:xfrm>
                  <a:off x="7879743" y="4585046"/>
                  <a:ext cx="228600" cy="28575"/>
                </a:xfrm>
                <a:custGeom>
                  <a:avLst/>
                  <a:gdLst>
                    <a:gd name="connsiteX0" fmla="*/ 16481 w 228600"/>
                    <a:gd name="connsiteY0" fmla="*/ 16481 h 28575"/>
                    <a:gd name="connsiteX1" fmla="*/ 221269 w 228600"/>
                    <a:gd name="connsiteY1" fmla="*/ 16481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8600" h="28575">
                      <a:moveTo>
                        <a:pt x="16481" y="16481"/>
                      </a:moveTo>
                      <a:lnTo>
                        <a:pt x="221269" y="16481"/>
                      </a:lnTo>
                    </a:path>
                  </a:pathLst>
                </a:custGeom>
                <a:ln w="15875" cap="rnd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04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9" name="Graphic 4">
                <a:extLst>
                  <a:ext uri="{FF2B5EF4-FFF2-40B4-BE49-F238E27FC236}">
                    <a16:creationId xmlns:a16="http://schemas.microsoft.com/office/drawing/2014/main" id="{C950F72A-B3B3-5549-B65A-687C8503495E}"/>
                  </a:ext>
                </a:extLst>
              </p:cNvPr>
              <p:cNvGrpSpPr/>
              <p:nvPr/>
            </p:nvGrpSpPr>
            <p:grpSpPr>
              <a:xfrm>
                <a:off x="5834819" y="1939522"/>
                <a:ext cx="1054151" cy="988020"/>
                <a:chOff x="6548441" y="3552964"/>
                <a:chExt cx="1523996" cy="1120000"/>
              </a:xfrm>
            </p:grpSpPr>
            <p:sp>
              <p:nvSpPr>
                <p:cNvPr id="101" name="Freeform: Shape 6">
                  <a:extLst>
                    <a:ext uri="{FF2B5EF4-FFF2-40B4-BE49-F238E27FC236}">
                      <a16:creationId xmlns:a16="http://schemas.microsoft.com/office/drawing/2014/main" id="{524013E0-6C49-204E-9868-3FFFEEE4CF97}"/>
                    </a:ext>
                  </a:extLst>
                </p:cNvPr>
                <p:cNvSpPr/>
                <p:nvPr/>
              </p:nvSpPr>
              <p:spPr>
                <a:xfrm>
                  <a:off x="6548441" y="3739514"/>
                  <a:ext cx="628651" cy="923925"/>
                </a:xfrm>
                <a:custGeom>
                  <a:avLst/>
                  <a:gdLst>
                    <a:gd name="connsiteX0" fmla="*/ 621983 w 628650"/>
                    <a:gd name="connsiteY0" fmla="*/ 360998 h 923925"/>
                    <a:gd name="connsiteX1" fmla="*/ 621983 w 628650"/>
                    <a:gd name="connsiteY1" fmla="*/ 14288 h 923925"/>
                    <a:gd name="connsiteX2" fmla="*/ 164783 w 628650"/>
                    <a:gd name="connsiteY2" fmla="*/ 14288 h 923925"/>
                    <a:gd name="connsiteX3" fmla="*/ 14288 w 628650"/>
                    <a:gd name="connsiteY3" fmla="*/ 73342 h 923925"/>
                    <a:gd name="connsiteX4" fmla="*/ 14288 w 628650"/>
                    <a:gd name="connsiteY4" fmla="*/ 861060 h 923925"/>
                    <a:gd name="connsiteX5" fmla="*/ 164783 w 628650"/>
                    <a:gd name="connsiteY5" fmla="*/ 919163 h 923925"/>
                    <a:gd name="connsiteX6" fmla="*/ 621983 w 628650"/>
                    <a:gd name="connsiteY6" fmla="*/ 919163 h 923925"/>
                    <a:gd name="connsiteX7" fmla="*/ 621983 w 628650"/>
                    <a:gd name="connsiteY7" fmla="*/ 721043 h 923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8650" h="923925">
                      <a:moveTo>
                        <a:pt x="621983" y="360998"/>
                      </a:moveTo>
                      <a:lnTo>
                        <a:pt x="621983" y="14288"/>
                      </a:lnTo>
                      <a:lnTo>
                        <a:pt x="164783" y="14288"/>
                      </a:lnTo>
                      <a:lnTo>
                        <a:pt x="14288" y="73342"/>
                      </a:lnTo>
                      <a:lnTo>
                        <a:pt x="14288" y="861060"/>
                      </a:lnTo>
                      <a:lnTo>
                        <a:pt x="164783" y="919163"/>
                      </a:lnTo>
                      <a:lnTo>
                        <a:pt x="621983" y="919163"/>
                      </a:lnTo>
                      <a:lnTo>
                        <a:pt x="621983" y="721043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82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" name="Freeform: Shape 7">
                  <a:extLst>
                    <a:ext uri="{FF2B5EF4-FFF2-40B4-BE49-F238E27FC236}">
                      <a16:creationId xmlns:a16="http://schemas.microsoft.com/office/drawing/2014/main" id="{43FF11D2-5AEA-1244-8B20-53753FD60545}"/>
                    </a:ext>
                  </a:extLst>
                </p:cNvPr>
                <p:cNvSpPr/>
                <p:nvPr/>
              </p:nvSpPr>
              <p:spPr>
                <a:xfrm>
                  <a:off x="6698934" y="3739514"/>
                  <a:ext cx="28575" cy="933450"/>
                </a:xfrm>
                <a:custGeom>
                  <a:avLst/>
                  <a:gdLst>
                    <a:gd name="connsiteX0" fmla="*/ 14287 w 28575"/>
                    <a:gd name="connsiteY0" fmla="*/ 14288 h 933450"/>
                    <a:gd name="connsiteX1" fmla="*/ 14287 w 28575"/>
                    <a:gd name="connsiteY1" fmla="*/ 919163 h 933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33450">
                      <a:moveTo>
                        <a:pt x="14287" y="14288"/>
                      </a:moveTo>
                      <a:lnTo>
                        <a:pt x="14287" y="919163"/>
                      </a:lnTo>
                    </a:path>
                  </a:pathLst>
                </a:custGeom>
                <a:noFill/>
                <a:ln w="15875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82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" name="Freeform: Shape 8">
                  <a:extLst>
                    <a:ext uri="{FF2B5EF4-FFF2-40B4-BE49-F238E27FC236}">
                      <a16:creationId xmlns:a16="http://schemas.microsoft.com/office/drawing/2014/main" id="{04F9189C-CC75-064A-94CC-1B17B9EF641B}"/>
                    </a:ext>
                  </a:extLst>
                </p:cNvPr>
                <p:cNvSpPr/>
                <p:nvPr/>
              </p:nvSpPr>
              <p:spPr>
                <a:xfrm>
                  <a:off x="7156134" y="3807142"/>
                  <a:ext cx="542925" cy="304800"/>
                </a:xfrm>
                <a:custGeom>
                  <a:avLst/>
                  <a:gdLst>
                    <a:gd name="connsiteX0" fmla="*/ 14288 w 542925"/>
                    <a:gd name="connsiteY0" fmla="*/ 293370 h 304800"/>
                    <a:gd name="connsiteX1" fmla="*/ 14288 w 542925"/>
                    <a:gd name="connsiteY1" fmla="*/ 64770 h 304800"/>
                    <a:gd name="connsiteX2" fmla="*/ 141922 w 542925"/>
                    <a:gd name="connsiteY2" fmla="*/ 14288 h 304800"/>
                    <a:gd name="connsiteX3" fmla="*/ 530543 w 542925"/>
                    <a:gd name="connsiteY3" fmla="*/ 14288 h 304800"/>
                    <a:gd name="connsiteX4" fmla="*/ 530543 w 542925"/>
                    <a:gd name="connsiteY4" fmla="*/ 168593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2925" h="304800">
                      <a:moveTo>
                        <a:pt x="14288" y="293370"/>
                      </a:moveTo>
                      <a:lnTo>
                        <a:pt x="14288" y="64770"/>
                      </a:lnTo>
                      <a:lnTo>
                        <a:pt x="141922" y="14288"/>
                      </a:lnTo>
                      <a:lnTo>
                        <a:pt x="530543" y="14288"/>
                      </a:lnTo>
                      <a:lnTo>
                        <a:pt x="530543" y="168593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82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" name="Freeform: Shape 9">
                  <a:extLst>
                    <a:ext uri="{FF2B5EF4-FFF2-40B4-BE49-F238E27FC236}">
                      <a16:creationId xmlns:a16="http://schemas.microsoft.com/office/drawing/2014/main" id="{91E34AC7-D977-1B45-B83A-F8FC6006C05D}"/>
                    </a:ext>
                  </a:extLst>
                </p:cNvPr>
                <p:cNvSpPr/>
                <p:nvPr/>
              </p:nvSpPr>
              <p:spPr>
                <a:xfrm>
                  <a:off x="7156134" y="4284344"/>
                  <a:ext cx="542925" cy="314325"/>
                </a:xfrm>
                <a:custGeom>
                  <a:avLst/>
                  <a:gdLst>
                    <a:gd name="connsiteX0" fmla="*/ 530543 w 542925"/>
                    <a:gd name="connsiteY0" fmla="*/ 14288 h 314325"/>
                    <a:gd name="connsiteX1" fmla="*/ 530543 w 542925"/>
                    <a:gd name="connsiteY1" fmla="*/ 307657 h 314325"/>
                    <a:gd name="connsiteX2" fmla="*/ 141922 w 542925"/>
                    <a:gd name="connsiteY2" fmla="*/ 307657 h 314325"/>
                    <a:gd name="connsiteX3" fmla="*/ 14288 w 542925"/>
                    <a:gd name="connsiteY3" fmla="*/ 257175 h 314325"/>
                    <a:gd name="connsiteX4" fmla="*/ 14288 w 542925"/>
                    <a:gd name="connsiteY4" fmla="*/ 176213 h 314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2925" h="314325">
                      <a:moveTo>
                        <a:pt x="530543" y="14288"/>
                      </a:moveTo>
                      <a:lnTo>
                        <a:pt x="530543" y="307657"/>
                      </a:lnTo>
                      <a:lnTo>
                        <a:pt x="141922" y="307657"/>
                      </a:lnTo>
                      <a:lnTo>
                        <a:pt x="14288" y="257175"/>
                      </a:lnTo>
                      <a:lnTo>
                        <a:pt x="14288" y="176213"/>
                      </a:lnTo>
                    </a:path>
                  </a:pathLst>
                </a:custGeom>
                <a:noFill/>
                <a:ln w="15875" cap="flat">
                  <a:solidFill>
                    <a:srgbClr val="232F3E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82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" name="Freeform: Shape 10">
                  <a:extLst>
                    <a:ext uri="{FF2B5EF4-FFF2-40B4-BE49-F238E27FC236}">
                      <a16:creationId xmlns:a16="http://schemas.microsoft.com/office/drawing/2014/main" id="{1DE31006-67D5-3447-A91B-B53C3361C884}"/>
                    </a:ext>
                  </a:extLst>
                </p:cNvPr>
                <p:cNvSpPr/>
                <p:nvPr/>
              </p:nvSpPr>
              <p:spPr>
                <a:xfrm>
                  <a:off x="7283769" y="3807142"/>
                  <a:ext cx="28575" cy="238125"/>
                </a:xfrm>
                <a:custGeom>
                  <a:avLst/>
                  <a:gdLst>
                    <a:gd name="connsiteX0" fmla="*/ 14287 w 28575"/>
                    <a:gd name="connsiteY0" fmla="*/ 14288 h 238125"/>
                    <a:gd name="connsiteX1" fmla="*/ 14287 w 28575"/>
                    <a:gd name="connsiteY1" fmla="*/ 232410 h 238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238125">
                      <a:moveTo>
                        <a:pt x="14287" y="14288"/>
                      </a:moveTo>
                      <a:lnTo>
                        <a:pt x="14287" y="232410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82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" name="Freeform: Shape 11">
                  <a:extLst>
                    <a:ext uri="{FF2B5EF4-FFF2-40B4-BE49-F238E27FC236}">
                      <a16:creationId xmlns:a16="http://schemas.microsoft.com/office/drawing/2014/main" id="{83EA0664-A1A4-874D-BDDB-5C98B1507B41}"/>
                    </a:ext>
                  </a:extLst>
                </p:cNvPr>
                <p:cNvSpPr/>
                <p:nvPr/>
              </p:nvSpPr>
              <p:spPr>
                <a:xfrm>
                  <a:off x="7156134" y="3807142"/>
                  <a:ext cx="542925" cy="180975"/>
                </a:xfrm>
                <a:custGeom>
                  <a:avLst/>
                  <a:gdLst>
                    <a:gd name="connsiteX0" fmla="*/ 14288 w 542925"/>
                    <a:gd name="connsiteY0" fmla="*/ 64770 h 180975"/>
                    <a:gd name="connsiteX1" fmla="*/ 141922 w 542925"/>
                    <a:gd name="connsiteY1" fmla="*/ 14288 h 180975"/>
                    <a:gd name="connsiteX2" fmla="*/ 530543 w 542925"/>
                    <a:gd name="connsiteY2" fmla="*/ 14288 h 180975"/>
                    <a:gd name="connsiteX3" fmla="*/ 530543 w 542925"/>
                    <a:gd name="connsiteY3" fmla="*/ 168593 h 180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2925" h="180975">
                      <a:moveTo>
                        <a:pt x="14288" y="64770"/>
                      </a:moveTo>
                      <a:lnTo>
                        <a:pt x="141922" y="14288"/>
                      </a:lnTo>
                      <a:lnTo>
                        <a:pt x="530543" y="14288"/>
                      </a:lnTo>
                      <a:lnTo>
                        <a:pt x="530543" y="168593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82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" name="Freeform: Shape 12">
                  <a:extLst>
                    <a:ext uri="{FF2B5EF4-FFF2-40B4-BE49-F238E27FC236}">
                      <a16:creationId xmlns:a16="http://schemas.microsoft.com/office/drawing/2014/main" id="{45BF31DE-E0D1-144A-AC80-8B07C2F97806}"/>
                    </a:ext>
                  </a:extLst>
                </p:cNvPr>
                <p:cNvSpPr/>
                <p:nvPr/>
              </p:nvSpPr>
              <p:spPr>
                <a:xfrm>
                  <a:off x="7156134" y="4284344"/>
                  <a:ext cx="542925" cy="314325"/>
                </a:xfrm>
                <a:custGeom>
                  <a:avLst/>
                  <a:gdLst>
                    <a:gd name="connsiteX0" fmla="*/ 530543 w 542925"/>
                    <a:gd name="connsiteY0" fmla="*/ 14288 h 314325"/>
                    <a:gd name="connsiteX1" fmla="*/ 530543 w 542925"/>
                    <a:gd name="connsiteY1" fmla="*/ 307657 h 314325"/>
                    <a:gd name="connsiteX2" fmla="*/ 141922 w 542925"/>
                    <a:gd name="connsiteY2" fmla="*/ 307657 h 314325"/>
                    <a:gd name="connsiteX3" fmla="*/ 14288 w 542925"/>
                    <a:gd name="connsiteY3" fmla="*/ 257175 h 314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2925" h="314325">
                      <a:moveTo>
                        <a:pt x="530543" y="14288"/>
                      </a:moveTo>
                      <a:lnTo>
                        <a:pt x="530543" y="307657"/>
                      </a:lnTo>
                      <a:lnTo>
                        <a:pt x="141922" y="307657"/>
                      </a:lnTo>
                      <a:lnTo>
                        <a:pt x="14288" y="257175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82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" name="Freeform: Shape 13">
                  <a:extLst>
                    <a:ext uri="{FF2B5EF4-FFF2-40B4-BE49-F238E27FC236}">
                      <a16:creationId xmlns:a16="http://schemas.microsoft.com/office/drawing/2014/main" id="{5187E74B-82A2-DE41-981B-15802F18A7D3}"/>
                    </a:ext>
                  </a:extLst>
                </p:cNvPr>
                <p:cNvSpPr/>
                <p:nvPr/>
              </p:nvSpPr>
              <p:spPr>
                <a:xfrm>
                  <a:off x="7765734" y="4244340"/>
                  <a:ext cx="28575" cy="257175"/>
                </a:xfrm>
                <a:custGeom>
                  <a:avLst/>
                  <a:gdLst>
                    <a:gd name="connsiteX0" fmla="*/ 14288 w 28575"/>
                    <a:gd name="connsiteY0" fmla="*/ 14287 h 257175"/>
                    <a:gd name="connsiteX1" fmla="*/ 14288 w 28575"/>
                    <a:gd name="connsiteY1" fmla="*/ 244793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257175">
                      <a:moveTo>
                        <a:pt x="14288" y="14287"/>
                      </a:moveTo>
                      <a:lnTo>
                        <a:pt x="14288" y="244793"/>
                      </a:lnTo>
                    </a:path>
                  </a:pathLst>
                </a:custGeom>
                <a:noFill/>
                <a:ln w="15875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82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" name="Freeform: Shape 14">
                  <a:extLst>
                    <a:ext uri="{FF2B5EF4-FFF2-40B4-BE49-F238E27FC236}">
                      <a16:creationId xmlns:a16="http://schemas.microsoft.com/office/drawing/2014/main" id="{2260198E-566F-D94B-8526-6ACCDBBF6547}"/>
                    </a:ext>
                  </a:extLst>
                </p:cNvPr>
                <p:cNvSpPr/>
                <p:nvPr/>
              </p:nvSpPr>
              <p:spPr>
                <a:xfrm>
                  <a:off x="7765734" y="3910012"/>
                  <a:ext cx="28575" cy="219075"/>
                </a:xfrm>
                <a:custGeom>
                  <a:avLst/>
                  <a:gdLst>
                    <a:gd name="connsiteX0" fmla="*/ 14288 w 28575"/>
                    <a:gd name="connsiteY0" fmla="*/ 14288 h 219075"/>
                    <a:gd name="connsiteX1" fmla="*/ 14288 w 28575"/>
                    <a:gd name="connsiteY1" fmla="*/ 209550 h 21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219075">
                      <a:moveTo>
                        <a:pt x="14288" y="14288"/>
                      </a:moveTo>
                      <a:lnTo>
                        <a:pt x="14288" y="209550"/>
                      </a:lnTo>
                    </a:path>
                  </a:pathLst>
                </a:custGeom>
                <a:noFill/>
                <a:ln w="15875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82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" name="Freeform: Shape 15">
                  <a:extLst>
                    <a:ext uri="{FF2B5EF4-FFF2-40B4-BE49-F238E27FC236}">
                      <a16:creationId xmlns:a16="http://schemas.microsoft.com/office/drawing/2014/main" id="{189564EA-9E4A-6947-9B2A-15053CF0B086}"/>
                    </a:ext>
                  </a:extLst>
                </p:cNvPr>
                <p:cNvSpPr/>
                <p:nvPr/>
              </p:nvSpPr>
              <p:spPr>
                <a:xfrm>
                  <a:off x="7672387" y="3910012"/>
                  <a:ext cx="400050" cy="590550"/>
                </a:xfrm>
                <a:custGeom>
                  <a:avLst/>
                  <a:gdLst>
                    <a:gd name="connsiteX0" fmla="*/ 14288 w 400050"/>
                    <a:gd name="connsiteY0" fmla="*/ 51435 h 590550"/>
                    <a:gd name="connsiteX1" fmla="*/ 107633 w 400050"/>
                    <a:gd name="connsiteY1" fmla="*/ 14288 h 590550"/>
                    <a:gd name="connsiteX2" fmla="*/ 393383 w 400050"/>
                    <a:gd name="connsiteY2" fmla="*/ 14288 h 590550"/>
                    <a:gd name="connsiteX3" fmla="*/ 393383 w 400050"/>
                    <a:gd name="connsiteY3" fmla="*/ 579120 h 590550"/>
                    <a:gd name="connsiteX4" fmla="*/ 107633 w 400050"/>
                    <a:gd name="connsiteY4" fmla="*/ 579120 h 590550"/>
                    <a:gd name="connsiteX5" fmla="*/ 14288 w 400050"/>
                    <a:gd name="connsiteY5" fmla="*/ 541973 h 590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0050" h="590550">
                      <a:moveTo>
                        <a:pt x="14288" y="51435"/>
                      </a:moveTo>
                      <a:lnTo>
                        <a:pt x="107633" y="14288"/>
                      </a:lnTo>
                      <a:lnTo>
                        <a:pt x="393383" y="14288"/>
                      </a:lnTo>
                      <a:lnTo>
                        <a:pt x="393383" y="579120"/>
                      </a:lnTo>
                      <a:lnTo>
                        <a:pt x="107633" y="579120"/>
                      </a:lnTo>
                      <a:lnTo>
                        <a:pt x="14288" y="541973"/>
                      </a:lnTo>
                    </a:path>
                  </a:pathLst>
                </a:custGeom>
                <a:noFill/>
                <a:ln w="15875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82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" name="Freeform: Shape 16">
                  <a:extLst>
                    <a:ext uri="{FF2B5EF4-FFF2-40B4-BE49-F238E27FC236}">
                      <a16:creationId xmlns:a16="http://schemas.microsoft.com/office/drawing/2014/main" id="{0F9BBC28-6732-B143-AEAD-40869405AA35}"/>
                    </a:ext>
                  </a:extLst>
                </p:cNvPr>
                <p:cNvSpPr/>
                <p:nvPr/>
              </p:nvSpPr>
              <p:spPr>
                <a:xfrm>
                  <a:off x="6775132" y="3846195"/>
                  <a:ext cx="333375" cy="19050"/>
                </a:xfrm>
                <a:custGeom>
                  <a:avLst/>
                  <a:gdLst>
                    <a:gd name="connsiteX0" fmla="*/ 14287 w 333375"/>
                    <a:gd name="connsiteY0" fmla="*/ 14287 h 19050"/>
                    <a:gd name="connsiteX1" fmla="*/ 319088 w 333375"/>
                    <a:gd name="connsiteY1" fmla="*/ 14287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3375" h="19050">
                      <a:moveTo>
                        <a:pt x="14287" y="14287"/>
                      </a:moveTo>
                      <a:lnTo>
                        <a:pt x="319088" y="14287"/>
                      </a:lnTo>
                    </a:path>
                  </a:pathLst>
                </a:custGeom>
                <a:noFill/>
                <a:ln w="15875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82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" name="Freeform: Shape 17">
                  <a:extLst>
                    <a:ext uri="{FF2B5EF4-FFF2-40B4-BE49-F238E27FC236}">
                      <a16:creationId xmlns:a16="http://schemas.microsoft.com/office/drawing/2014/main" id="{CB18A5BE-4E0D-EF4E-B968-6D6D8654F210}"/>
                    </a:ext>
                  </a:extLst>
                </p:cNvPr>
                <p:cNvSpPr/>
                <p:nvPr/>
              </p:nvSpPr>
              <p:spPr>
                <a:xfrm>
                  <a:off x="6775132" y="3989069"/>
                  <a:ext cx="333375" cy="28575"/>
                </a:xfrm>
                <a:custGeom>
                  <a:avLst/>
                  <a:gdLst>
                    <a:gd name="connsiteX0" fmla="*/ 14287 w 333375"/>
                    <a:gd name="connsiteY0" fmla="*/ 14287 h 28575"/>
                    <a:gd name="connsiteX1" fmla="*/ 319088 w 333375"/>
                    <a:gd name="connsiteY1" fmla="*/ 14287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3375" h="28575">
                      <a:moveTo>
                        <a:pt x="14287" y="14287"/>
                      </a:moveTo>
                      <a:lnTo>
                        <a:pt x="319088" y="14287"/>
                      </a:lnTo>
                    </a:path>
                  </a:pathLst>
                </a:custGeom>
                <a:noFill/>
                <a:ln w="15875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82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" name="Freeform: Shape 18">
                  <a:extLst>
                    <a:ext uri="{FF2B5EF4-FFF2-40B4-BE49-F238E27FC236}">
                      <a16:creationId xmlns:a16="http://schemas.microsoft.com/office/drawing/2014/main" id="{522582B1-9FAF-8C44-850F-1DDB5CE751D9}"/>
                    </a:ext>
                  </a:extLst>
                </p:cNvPr>
                <p:cNvSpPr/>
                <p:nvPr/>
              </p:nvSpPr>
              <p:spPr>
                <a:xfrm>
                  <a:off x="6775132" y="4131945"/>
                  <a:ext cx="333375" cy="28575"/>
                </a:xfrm>
                <a:custGeom>
                  <a:avLst/>
                  <a:gdLst>
                    <a:gd name="connsiteX0" fmla="*/ 14287 w 333375"/>
                    <a:gd name="connsiteY0" fmla="*/ 14287 h 28575"/>
                    <a:gd name="connsiteX1" fmla="*/ 319088 w 333375"/>
                    <a:gd name="connsiteY1" fmla="*/ 14287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3375" h="28575">
                      <a:moveTo>
                        <a:pt x="14287" y="14287"/>
                      </a:moveTo>
                      <a:lnTo>
                        <a:pt x="319088" y="14287"/>
                      </a:lnTo>
                    </a:path>
                  </a:pathLst>
                </a:custGeom>
                <a:noFill/>
                <a:ln w="15875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82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" name="Freeform: Shape 19">
                  <a:extLst>
                    <a:ext uri="{FF2B5EF4-FFF2-40B4-BE49-F238E27FC236}">
                      <a16:creationId xmlns:a16="http://schemas.microsoft.com/office/drawing/2014/main" id="{76D0F8BD-586E-444F-8F83-B12B2CCC1446}"/>
                    </a:ext>
                  </a:extLst>
                </p:cNvPr>
                <p:cNvSpPr/>
                <p:nvPr/>
              </p:nvSpPr>
              <p:spPr>
                <a:xfrm>
                  <a:off x="6775131" y="4274819"/>
                  <a:ext cx="333375" cy="28575"/>
                </a:xfrm>
                <a:custGeom>
                  <a:avLst/>
                  <a:gdLst>
                    <a:gd name="connsiteX0" fmla="*/ 14287 w 333375"/>
                    <a:gd name="connsiteY0" fmla="*/ 14288 h 28575"/>
                    <a:gd name="connsiteX1" fmla="*/ 319088 w 333375"/>
                    <a:gd name="connsiteY1" fmla="*/ 14288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3375" h="28575">
                      <a:moveTo>
                        <a:pt x="14287" y="14288"/>
                      </a:moveTo>
                      <a:lnTo>
                        <a:pt x="319088" y="14288"/>
                      </a:lnTo>
                    </a:path>
                  </a:pathLst>
                </a:custGeom>
                <a:noFill/>
                <a:ln w="15875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82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" name="Freeform: Shape 61">
                  <a:extLst>
                    <a:ext uri="{FF2B5EF4-FFF2-40B4-BE49-F238E27FC236}">
                      <a16:creationId xmlns:a16="http://schemas.microsoft.com/office/drawing/2014/main" id="{7269DE31-CAC1-8F41-8C85-9779E9C19BE0}"/>
                    </a:ext>
                  </a:extLst>
                </p:cNvPr>
                <p:cNvSpPr/>
                <p:nvPr/>
              </p:nvSpPr>
              <p:spPr>
                <a:xfrm>
                  <a:off x="6775132" y="4417694"/>
                  <a:ext cx="333375" cy="28575"/>
                </a:xfrm>
                <a:custGeom>
                  <a:avLst/>
                  <a:gdLst>
                    <a:gd name="connsiteX0" fmla="*/ 14287 w 333375"/>
                    <a:gd name="connsiteY0" fmla="*/ 14288 h 28575"/>
                    <a:gd name="connsiteX1" fmla="*/ 319088 w 333375"/>
                    <a:gd name="connsiteY1" fmla="*/ 14288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3375" h="28575">
                      <a:moveTo>
                        <a:pt x="14287" y="14288"/>
                      </a:moveTo>
                      <a:lnTo>
                        <a:pt x="319088" y="14288"/>
                      </a:lnTo>
                    </a:path>
                  </a:pathLst>
                </a:custGeom>
                <a:noFill/>
                <a:ln w="15875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82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" name="Freeform: Shape 62">
                  <a:extLst>
                    <a:ext uri="{FF2B5EF4-FFF2-40B4-BE49-F238E27FC236}">
                      <a16:creationId xmlns:a16="http://schemas.microsoft.com/office/drawing/2014/main" id="{6A340D64-8C94-0647-B577-16BA0CF8133D}"/>
                    </a:ext>
                  </a:extLst>
                </p:cNvPr>
                <p:cNvSpPr/>
                <p:nvPr/>
              </p:nvSpPr>
              <p:spPr>
                <a:xfrm>
                  <a:off x="7341869" y="3902391"/>
                  <a:ext cx="219075" cy="28575"/>
                </a:xfrm>
                <a:custGeom>
                  <a:avLst/>
                  <a:gdLst>
                    <a:gd name="connsiteX0" fmla="*/ 14288 w 219075"/>
                    <a:gd name="connsiteY0" fmla="*/ 14288 h 28575"/>
                    <a:gd name="connsiteX1" fmla="*/ 212407 w 219075"/>
                    <a:gd name="connsiteY1" fmla="*/ 14288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075" h="28575">
                      <a:moveTo>
                        <a:pt x="14288" y="14288"/>
                      </a:moveTo>
                      <a:lnTo>
                        <a:pt x="212407" y="14288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82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" name="Freeform: Shape 1023">
                  <a:extLst>
                    <a:ext uri="{FF2B5EF4-FFF2-40B4-BE49-F238E27FC236}">
                      <a16:creationId xmlns:a16="http://schemas.microsoft.com/office/drawing/2014/main" id="{28EEB905-9143-3D4C-B23A-F6A931737FDB}"/>
                    </a:ext>
                  </a:extLst>
                </p:cNvPr>
                <p:cNvSpPr/>
                <p:nvPr/>
              </p:nvSpPr>
              <p:spPr>
                <a:xfrm>
                  <a:off x="7374254" y="4266246"/>
                  <a:ext cx="266700" cy="28575"/>
                </a:xfrm>
                <a:custGeom>
                  <a:avLst/>
                  <a:gdLst>
                    <a:gd name="connsiteX0" fmla="*/ 14287 w 266700"/>
                    <a:gd name="connsiteY0" fmla="*/ 14288 h 28575"/>
                    <a:gd name="connsiteX1" fmla="*/ 258128 w 266700"/>
                    <a:gd name="connsiteY1" fmla="*/ 14288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6700" h="28575">
                      <a:moveTo>
                        <a:pt x="14287" y="14288"/>
                      </a:moveTo>
                      <a:lnTo>
                        <a:pt x="258128" y="14288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82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" name="Freeform: Shape 1024">
                  <a:extLst>
                    <a:ext uri="{FF2B5EF4-FFF2-40B4-BE49-F238E27FC236}">
                      <a16:creationId xmlns:a16="http://schemas.microsoft.com/office/drawing/2014/main" id="{62DCB082-0D76-7E4C-9403-E1578286BB75}"/>
                    </a:ext>
                  </a:extLst>
                </p:cNvPr>
                <p:cNvSpPr/>
                <p:nvPr/>
              </p:nvSpPr>
              <p:spPr>
                <a:xfrm>
                  <a:off x="7359966" y="4388166"/>
                  <a:ext cx="276225" cy="28575"/>
                </a:xfrm>
                <a:custGeom>
                  <a:avLst/>
                  <a:gdLst>
                    <a:gd name="connsiteX0" fmla="*/ 14287 w 276225"/>
                    <a:gd name="connsiteY0" fmla="*/ 14287 h 28575"/>
                    <a:gd name="connsiteX1" fmla="*/ 268605 w 276225"/>
                    <a:gd name="connsiteY1" fmla="*/ 14287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6225" h="28575">
                      <a:moveTo>
                        <a:pt x="14287" y="14287"/>
                      </a:moveTo>
                      <a:lnTo>
                        <a:pt x="268605" y="14287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82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" name="Freeform: Shape 1026">
                  <a:extLst>
                    <a:ext uri="{FF2B5EF4-FFF2-40B4-BE49-F238E27FC236}">
                      <a16:creationId xmlns:a16="http://schemas.microsoft.com/office/drawing/2014/main" id="{03A2B58B-E898-B84E-A839-B62A0A30285A}"/>
                    </a:ext>
                  </a:extLst>
                </p:cNvPr>
                <p:cNvSpPr/>
                <p:nvPr/>
              </p:nvSpPr>
              <p:spPr>
                <a:xfrm>
                  <a:off x="7820977" y="3983355"/>
                  <a:ext cx="209550" cy="28575"/>
                </a:xfrm>
                <a:custGeom>
                  <a:avLst/>
                  <a:gdLst>
                    <a:gd name="connsiteX0" fmla="*/ 14288 w 209550"/>
                    <a:gd name="connsiteY0" fmla="*/ 14288 h 28575"/>
                    <a:gd name="connsiteX1" fmla="*/ 199073 w 209550"/>
                    <a:gd name="connsiteY1" fmla="*/ 14288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9550" h="28575">
                      <a:moveTo>
                        <a:pt x="14288" y="14288"/>
                      </a:moveTo>
                      <a:lnTo>
                        <a:pt x="199073" y="14288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82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" name="Freeform: Shape 1027">
                  <a:extLst>
                    <a:ext uri="{FF2B5EF4-FFF2-40B4-BE49-F238E27FC236}">
                      <a16:creationId xmlns:a16="http://schemas.microsoft.com/office/drawing/2014/main" id="{F0D99F30-0244-E247-8697-E5CF99B6B0E6}"/>
                    </a:ext>
                  </a:extLst>
                </p:cNvPr>
                <p:cNvSpPr/>
                <p:nvPr/>
              </p:nvSpPr>
              <p:spPr>
                <a:xfrm>
                  <a:off x="7820977" y="4062411"/>
                  <a:ext cx="209550" cy="28575"/>
                </a:xfrm>
                <a:custGeom>
                  <a:avLst/>
                  <a:gdLst>
                    <a:gd name="connsiteX0" fmla="*/ 14288 w 209550"/>
                    <a:gd name="connsiteY0" fmla="*/ 14288 h 28575"/>
                    <a:gd name="connsiteX1" fmla="*/ 199073 w 209550"/>
                    <a:gd name="connsiteY1" fmla="*/ 14288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9550" h="28575">
                      <a:moveTo>
                        <a:pt x="14288" y="14288"/>
                      </a:moveTo>
                      <a:lnTo>
                        <a:pt x="199073" y="14288"/>
                      </a:lnTo>
                    </a:path>
                  </a:pathLst>
                </a:custGeom>
                <a:noFill/>
                <a:ln w="15875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82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" name="Freeform: Shape 1028">
                  <a:extLst>
                    <a:ext uri="{FF2B5EF4-FFF2-40B4-BE49-F238E27FC236}">
                      <a16:creationId xmlns:a16="http://schemas.microsoft.com/office/drawing/2014/main" id="{B0018CF1-2D5D-9849-891E-366479D5AD0B}"/>
                    </a:ext>
                  </a:extLst>
                </p:cNvPr>
                <p:cNvSpPr/>
                <p:nvPr/>
              </p:nvSpPr>
              <p:spPr>
                <a:xfrm>
                  <a:off x="7820977" y="4142422"/>
                  <a:ext cx="209550" cy="28575"/>
                </a:xfrm>
                <a:custGeom>
                  <a:avLst/>
                  <a:gdLst>
                    <a:gd name="connsiteX0" fmla="*/ 14288 w 209550"/>
                    <a:gd name="connsiteY0" fmla="*/ 14288 h 28575"/>
                    <a:gd name="connsiteX1" fmla="*/ 199073 w 209550"/>
                    <a:gd name="connsiteY1" fmla="*/ 14288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9550" h="28575">
                      <a:moveTo>
                        <a:pt x="14288" y="14288"/>
                      </a:moveTo>
                      <a:lnTo>
                        <a:pt x="199073" y="14288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82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" name="Freeform: Shape 1030">
                  <a:extLst>
                    <a:ext uri="{FF2B5EF4-FFF2-40B4-BE49-F238E27FC236}">
                      <a16:creationId xmlns:a16="http://schemas.microsoft.com/office/drawing/2014/main" id="{003A083D-1C3E-F142-B3E9-7096778CB4D3}"/>
                    </a:ext>
                  </a:extLst>
                </p:cNvPr>
                <p:cNvSpPr/>
                <p:nvPr/>
              </p:nvSpPr>
              <p:spPr>
                <a:xfrm>
                  <a:off x="7820977" y="4221479"/>
                  <a:ext cx="209550" cy="28575"/>
                </a:xfrm>
                <a:custGeom>
                  <a:avLst/>
                  <a:gdLst>
                    <a:gd name="connsiteX0" fmla="*/ 14288 w 209550"/>
                    <a:gd name="connsiteY0" fmla="*/ 14287 h 28575"/>
                    <a:gd name="connsiteX1" fmla="*/ 199073 w 209550"/>
                    <a:gd name="connsiteY1" fmla="*/ 14287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9550" h="28575">
                      <a:moveTo>
                        <a:pt x="14288" y="14287"/>
                      </a:moveTo>
                      <a:lnTo>
                        <a:pt x="199073" y="14287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82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" name="Freeform: Shape 1032">
                  <a:extLst>
                    <a:ext uri="{FF2B5EF4-FFF2-40B4-BE49-F238E27FC236}">
                      <a16:creationId xmlns:a16="http://schemas.microsoft.com/office/drawing/2014/main" id="{5644539F-E05D-DB48-A73E-E6F12A9015E0}"/>
                    </a:ext>
                  </a:extLst>
                </p:cNvPr>
                <p:cNvSpPr/>
                <p:nvPr/>
              </p:nvSpPr>
              <p:spPr>
                <a:xfrm>
                  <a:off x="7820978" y="4301489"/>
                  <a:ext cx="209550" cy="28575"/>
                </a:xfrm>
                <a:custGeom>
                  <a:avLst/>
                  <a:gdLst>
                    <a:gd name="connsiteX0" fmla="*/ 14288 w 209550"/>
                    <a:gd name="connsiteY0" fmla="*/ 14287 h 28575"/>
                    <a:gd name="connsiteX1" fmla="*/ 199073 w 209550"/>
                    <a:gd name="connsiteY1" fmla="*/ 14287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9550" h="28575">
                      <a:moveTo>
                        <a:pt x="14288" y="14287"/>
                      </a:moveTo>
                      <a:lnTo>
                        <a:pt x="199073" y="14287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82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" name="Freeform: Shape 1034">
                  <a:extLst>
                    <a:ext uri="{FF2B5EF4-FFF2-40B4-BE49-F238E27FC236}">
                      <a16:creationId xmlns:a16="http://schemas.microsoft.com/office/drawing/2014/main" id="{D22F1F30-124E-184B-94E8-6D484B2D8E91}"/>
                    </a:ext>
                  </a:extLst>
                </p:cNvPr>
                <p:cNvSpPr/>
                <p:nvPr/>
              </p:nvSpPr>
              <p:spPr>
                <a:xfrm>
                  <a:off x="7070202" y="3889379"/>
                  <a:ext cx="752475" cy="628650"/>
                </a:xfrm>
                <a:custGeom>
                  <a:avLst/>
                  <a:gdLst>
                    <a:gd name="connsiteX0" fmla="*/ 731727 w 752475"/>
                    <a:gd name="connsiteY0" fmla="*/ 264472 h 628650"/>
                    <a:gd name="connsiteX1" fmla="*/ 591709 w 752475"/>
                    <a:gd name="connsiteY1" fmla="*/ 49207 h 628650"/>
                    <a:gd name="connsiteX2" fmla="*/ 494554 w 752475"/>
                    <a:gd name="connsiteY2" fmla="*/ 21584 h 628650"/>
                    <a:gd name="connsiteX3" fmla="*/ 399304 w 752475"/>
                    <a:gd name="connsiteY3" fmla="*/ 67304 h 628650"/>
                    <a:gd name="connsiteX4" fmla="*/ 153559 w 752475"/>
                    <a:gd name="connsiteY4" fmla="*/ 185414 h 628650"/>
                    <a:gd name="connsiteX5" fmla="*/ 57357 w 752475"/>
                    <a:gd name="connsiteY5" fmla="*/ 231134 h 628650"/>
                    <a:gd name="connsiteX6" fmla="*/ 18304 w 752475"/>
                    <a:gd name="connsiteY6" fmla="*/ 323527 h 628650"/>
                    <a:gd name="connsiteX7" fmla="*/ 99267 w 752475"/>
                    <a:gd name="connsiteY7" fmla="*/ 567367 h 628650"/>
                    <a:gd name="connsiteX8" fmla="*/ 204994 w 752475"/>
                    <a:gd name="connsiteY8" fmla="*/ 612134 h 628650"/>
                    <a:gd name="connsiteX9" fmla="*/ 262144 w 752475"/>
                    <a:gd name="connsiteY9" fmla="*/ 584512 h 628650"/>
                    <a:gd name="connsiteX10" fmla="*/ 298339 w 752475"/>
                    <a:gd name="connsiteY10" fmla="*/ 482594 h 628650"/>
                    <a:gd name="connsiteX11" fmla="*/ 298339 w 752475"/>
                    <a:gd name="connsiteY11" fmla="*/ 482594 h 628650"/>
                    <a:gd name="connsiteX12" fmla="*/ 334534 w 752475"/>
                    <a:gd name="connsiteY12" fmla="*/ 380677 h 628650"/>
                    <a:gd name="connsiteX13" fmla="*/ 443119 w 752475"/>
                    <a:gd name="connsiteY13" fmla="*/ 329242 h 628650"/>
                    <a:gd name="connsiteX14" fmla="*/ 545037 w 752475"/>
                    <a:gd name="connsiteY14" fmla="*/ 365437 h 628650"/>
                    <a:gd name="connsiteX15" fmla="*/ 545037 w 752475"/>
                    <a:gd name="connsiteY15" fmla="*/ 365437 h 628650"/>
                    <a:gd name="connsiteX16" fmla="*/ 646954 w 752475"/>
                    <a:gd name="connsiteY16" fmla="*/ 401632 h 628650"/>
                    <a:gd name="connsiteX17" fmla="*/ 704104 w 752475"/>
                    <a:gd name="connsiteY17" fmla="*/ 374009 h 628650"/>
                    <a:gd name="connsiteX18" fmla="*/ 731727 w 752475"/>
                    <a:gd name="connsiteY18" fmla="*/ 264472 h 628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52475" h="628650">
                      <a:moveTo>
                        <a:pt x="731727" y="264472"/>
                      </a:moveTo>
                      <a:lnTo>
                        <a:pt x="591709" y="49207"/>
                      </a:lnTo>
                      <a:cubicBezTo>
                        <a:pt x="570754" y="16822"/>
                        <a:pt x="529797" y="5392"/>
                        <a:pt x="494554" y="21584"/>
                      </a:cubicBezTo>
                      <a:lnTo>
                        <a:pt x="399304" y="67304"/>
                      </a:lnTo>
                      <a:lnTo>
                        <a:pt x="153559" y="185414"/>
                      </a:lnTo>
                      <a:lnTo>
                        <a:pt x="57357" y="231134"/>
                      </a:lnTo>
                      <a:cubicBezTo>
                        <a:pt x="23067" y="247327"/>
                        <a:pt x="5922" y="287332"/>
                        <a:pt x="18304" y="323527"/>
                      </a:cubicBezTo>
                      <a:lnTo>
                        <a:pt x="99267" y="567367"/>
                      </a:lnTo>
                      <a:cubicBezTo>
                        <a:pt x="113554" y="611182"/>
                        <a:pt x="163084" y="632137"/>
                        <a:pt x="204994" y="612134"/>
                      </a:cubicBezTo>
                      <a:lnTo>
                        <a:pt x="262144" y="584512"/>
                      </a:lnTo>
                      <a:cubicBezTo>
                        <a:pt x="300244" y="566414"/>
                        <a:pt x="316437" y="520694"/>
                        <a:pt x="298339" y="482594"/>
                      </a:cubicBezTo>
                      <a:lnTo>
                        <a:pt x="298339" y="482594"/>
                      </a:lnTo>
                      <a:cubicBezTo>
                        <a:pt x="280242" y="444494"/>
                        <a:pt x="296434" y="398774"/>
                        <a:pt x="334534" y="380677"/>
                      </a:cubicBezTo>
                      <a:lnTo>
                        <a:pt x="443119" y="329242"/>
                      </a:lnTo>
                      <a:cubicBezTo>
                        <a:pt x="481219" y="311144"/>
                        <a:pt x="526939" y="327337"/>
                        <a:pt x="545037" y="365437"/>
                      </a:cubicBezTo>
                      <a:lnTo>
                        <a:pt x="545037" y="365437"/>
                      </a:lnTo>
                      <a:cubicBezTo>
                        <a:pt x="563134" y="403537"/>
                        <a:pt x="608854" y="419729"/>
                        <a:pt x="646954" y="401632"/>
                      </a:cubicBezTo>
                      <a:lnTo>
                        <a:pt x="704104" y="374009"/>
                      </a:lnTo>
                      <a:cubicBezTo>
                        <a:pt x="742204" y="354959"/>
                        <a:pt x="757444" y="302572"/>
                        <a:pt x="731727" y="264472"/>
                      </a:cubicBezTo>
                      <a:close/>
                    </a:path>
                  </a:pathLst>
                </a:custGeom>
                <a:noFill/>
                <a:ln w="15875" cap="rnd">
                  <a:solidFill>
                    <a:schemeClr val="accent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824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" name="Freeform: Shape 1036">
                  <a:extLst>
                    <a:ext uri="{FF2B5EF4-FFF2-40B4-BE49-F238E27FC236}">
                      <a16:creationId xmlns:a16="http://schemas.microsoft.com/office/drawing/2014/main" id="{70350D41-4935-2E4C-89D4-BCDF165DF9D3}"/>
                    </a:ext>
                  </a:extLst>
                </p:cNvPr>
                <p:cNvSpPr/>
                <p:nvPr/>
              </p:nvSpPr>
              <p:spPr>
                <a:xfrm>
                  <a:off x="7160354" y="4139021"/>
                  <a:ext cx="161925" cy="161925"/>
                </a:xfrm>
                <a:custGeom>
                  <a:avLst/>
                  <a:gdLst>
                    <a:gd name="connsiteX0" fmla="*/ 123415 w 161925"/>
                    <a:gd name="connsiteY0" fmla="*/ 37690 h 161925"/>
                    <a:gd name="connsiteX1" fmla="*/ 96745 w 161925"/>
                    <a:gd name="connsiteY1" fmla="*/ 50072 h 161925"/>
                    <a:gd name="connsiteX2" fmla="*/ 84362 w 161925"/>
                    <a:gd name="connsiteY2" fmla="*/ 23402 h 161925"/>
                    <a:gd name="connsiteX3" fmla="*/ 62455 w 161925"/>
                    <a:gd name="connsiteY3" fmla="*/ 15782 h 161925"/>
                    <a:gd name="connsiteX4" fmla="*/ 45310 w 161925"/>
                    <a:gd name="connsiteY4" fmla="*/ 24355 h 161925"/>
                    <a:gd name="connsiteX5" fmla="*/ 37690 w 161925"/>
                    <a:gd name="connsiteY5" fmla="*/ 46262 h 161925"/>
                    <a:gd name="connsiteX6" fmla="*/ 50072 w 161925"/>
                    <a:gd name="connsiteY6" fmla="*/ 72932 h 161925"/>
                    <a:gd name="connsiteX7" fmla="*/ 23402 w 161925"/>
                    <a:gd name="connsiteY7" fmla="*/ 85315 h 161925"/>
                    <a:gd name="connsiteX8" fmla="*/ 15782 w 161925"/>
                    <a:gd name="connsiteY8" fmla="*/ 107222 h 161925"/>
                    <a:gd name="connsiteX9" fmla="*/ 24355 w 161925"/>
                    <a:gd name="connsiteY9" fmla="*/ 124367 h 161925"/>
                    <a:gd name="connsiteX10" fmla="*/ 46262 w 161925"/>
                    <a:gd name="connsiteY10" fmla="*/ 131987 h 161925"/>
                    <a:gd name="connsiteX11" fmla="*/ 72932 w 161925"/>
                    <a:gd name="connsiteY11" fmla="*/ 119605 h 161925"/>
                    <a:gd name="connsiteX12" fmla="*/ 85315 w 161925"/>
                    <a:gd name="connsiteY12" fmla="*/ 146275 h 161925"/>
                    <a:gd name="connsiteX13" fmla="*/ 107222 w 161925"/>
                    <a:gd name="connsiteY13" fmla="*/ 153895 h 161925"/>
                    <a:gd name="connsiteX14" fmla="*/ 124367 w 161925"/>
                    <a:gd name="connsiteY14" fmla="*/ 145322 h 161925"/>
                    <a:gd name="connsiteX15" fmla="*/ 131987 w 161925"/>
                    <a:gd name="connsiteY15" fmla="*/ 123415 h 161925"/>
                    <a:gd name="connsiteX16" fmla="*/ 119605 w 161925"/>
                    <a:gd name="connsiteY16" fmla="*/ 96745 h 161925"/>
                    <a:gd name="connsiteX17" fmla="*/ 146275 w 161925"/>
                    <a:gd name="connsiteY17" fmla="*/ 84362 h 161925"/>
                    <a:gd name="connsiteX18" fmla="*/ 153895 w 161925"/>
                    <a:gd name="connsiteY18" fmla="*/ 62455 h 161925"/>
                    <a:gd name="connsiteX19" fmla="*/ 145322 w 161925"/>
                    <a:gd name="connsiteY19" fmla="*/ 45310 h 161925"/>
                    <a:gd name="connsiteX20" fmla="*/ 123415 w 161925"/>
                    <a:gd name="connsiteY20" fmla="*/ 37690 h 161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61925" h="161925">
                      <a:moveTo>
                        <a:pt x="123415" y="37690"/>
                      </a:moveTo>
                      <a:lnTo>
                        <a:pt x="96745" y="50072"/>
                      </a:lnTo>
                      <a:lnTo>
                        <a:pt x="84362" y="23402"/>
                      </a:lnTo>
                      <a:cubicBezTo>
                        <a:pt x="80552" y="15782"/>
                        <a:pt x="71027" y="11972"/>
                        <a:pt x="62455" y="15782"/>
                      </a:cubicBezTo>
                      <a:lnTo>
                        <a:pt x="45310" y="24355"/>
                      </a:lnTo>
                      <a:cubicBezTo>
                        <a:pt x="37690" y="28165"/>
                        <a:pt x="33880" y="37690"/>
                        <a:pt x="37690" y="46262"/>
                      </a:cubicBezTo>
                      <a:lnTo>
                        <a:pt x="50072" y="72932"/>
                      </a:lnTo>
                      <a:lnTo>
                        <a:pt x="23402" y="85315"/>
                      </a:lnTo>
                      <a:cubicBezTo>
                        <a:pt x="15782" y="89125"/>
                        <a:pt x="11972" y="98650"/>
                        <a:pt x="15782" y="107222"/>
                      </a:cubicBezTo>
                      <a:lnTo>
                        <a:pt x="24355" y="124367"/>
                      </a:lnTo>
                      <a:cubicBezTo>
                        <a:pt x="28165" y="131987"/>
                        <a:pt x="37690" y="135797"/>
                        <a:pt x="46262" y="131987"/>
                      </a:cubicBezTo>
                      <a:lnTo>
                        <a:pt x="72932" y="119605"/>
                      </a:lnTo>
                      <a:lnTo>
                        <a:pt x="85315" y="146275"/>
                      </a:lnTo>
                      <a:cubicBezTo>
                        <a:pt x="89125" y="153895"/>
                        <a:pt x="98650" y="157705"/>
                        <a:pt x="107222" y="153895"/>
                      </a:cubicBezTo>
                      <a:lnTo>
                        <a:pt x="124367" y="145322"/>
                      </a:lnTo>
                      <a:cubicBezTo>
                        <a:pt x="131987" y="141512"/>
                        <a:pt x="135797" y="131987"/>
                        <a:pt x="131987" y="123415"/>
                      </a:cubicBezTo>
                      <a:lnTo>
                        <a:pt x="119605" y="96745"/>
                      </a:lnTo>
                      <a:lnTo>
                        <a:pt x="146275" y="84362"/>
                      </a:lnTo>
                      <a:cubicBezTo>
                        <a:pt x="153895" y="80552"/>
                        <a:pt x="157705" y="71027"/>
                        <a:pt x="153895" y="62455"/>
                      </a:cubicBezTo>
                      <a:lnTo>
                        <a:pt x="145322" y="45310"/>
                      </a:lnTo>
                      <a:cubicBezTo>
                        <a:pt x="141512" y="36737"/>
                        <a:pt x="131987" y="33880"/>
                        <a:pt x="123415" y="37690"/>
                      </a:cubicBezTo>
                      <a:close/>
                    </a:path>
                  </a:pathLst>
                </a:custGeom>
                <a:noFill/>
                <a:ln w="15875" cap="rnd">
                  <a:solidFill>
                    <a:schemeClr val="accent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82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" name="Freeform: Shape 1037">
                  <a:extLst>
                    <a:ext uri="{FF2B5EF4-FFF2-40B4-BE49-F238E27FC236}">
                      <a16:creationId xmlns:a16="http://schemas.microsoft.com/office/drawing/2014/main" id="{86BFA6BA-A49D-1340-854B-09AF3BF09B2F}"/>
                    </a:ext>
                  </a:extLst>
                </p:cNvPr>
                <p:cNvSpPr/>
                <p:nvPr/>
              </p:nvSpPr>
              <p:spPr>
                <a:xfrm>
                  <a:off x="7482841" y="3998594"/>
                  <a:ext cx="85725" cy="85725"/>
                </a:xfrm>
                <a:custGeom>
                  <a:avLst/>
                  <a:gdLst>
                    <a:gd name="connsiteX0" fmla="*/ 71437 w 85725"/>
                    <a:gd name="connsiteY0" fmla="*/ 42862 h 85725"/>
                    <a:gd name="connsiteX1" fmla="*/ 42862 w 85725"/>
                    <a:gd name="connsiteY1" fmla="*/ 71437 h 85725"/>
                    <a:gd name="connsiteX2" fmla="*/ 14287 w 85725"/>
                    <a:gd name="connsiteY2" fmla="*/ 42862 h 85725"/>
                    <a:gd name="connsiteX3" fmla="*/ 42862 w 85725"/>
                    <a:gd name="connsiteY3" fmla="*/ 14287 h 85725"/>
                    <a:gd name="connsiteX4" fmla="*/ 71437 w 85725"/>
                    <a:gd name="connsiteY4" fmla="*/ 42862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25" h="85725">
                      <a:moveTo>
                        <a:pt x="71437" y="42862"/>
                      </a:moveTo>
                      <a:cubicBezTo>
                        <a:pt x="71437" y="58644"/>
                        <a:pt x="58644" y="71437"/>
                        <a:pt x="42862" y="71437"/>
                      </a:cubicBezTo>
                      <a:cubicBezTo>
                        <a:pt x="27081" y="71437"/>
                        <a:pt x="14287" y="58644"/>
                        <a:pt x="14287" y="42862"/>
                      </a:cubicBezTo>
                      <a:cubicBezTo>
                        <a:pt x="14287" y="27081"/>
                        <a:pt x="27081" y="14287"/>
                        <a:pt x="42862" y="14287"/>
                      </a:cubicBezTo>
                      <a:cubicBezTo>
                        <a:pt x="58644" y="14287"/>
                        <a:pt x="71437" y="27081"/>
                        <a:pt x="71437" y="42862"/>
                      </a:cubicBezTo>
                      <a:close/>
                    </a:path>
                  </a:pathLst>
                </a:custGeom>
                <a:noFill/>
                <a:ln w="15875" cap="rnd">
                  <a:solidFill>
                    <a:schemeClr val="accent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824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" name="Freeform: Shape 1038">
                  <a:extLst>
                    <a:ext uri="{FF2B5EF4-FFF2-40B4-BE49-F238E27FC236}">
                      <a16:creationId xmlns:a16="http://schemas.microsoft.com/office/drawing/2014/main" id="{6680D6DA-D890-D245-9832-341D6CFBE881}"/>
                    </a:ext>
                  </a:extLst>
                </p:cNvPr>
                <p:cNvSpPr/>
                <p:nvPr/>
              </p:nvSpPr>
              <p:spPr>
                <a:xfrm>
                  <a:off x="7592378" y="4041456"/>
                  <a:ext cx="85725" cy="85725"/>
                </a:xfrm>
                <a:custGeom>
                  <a:avLst/>
                  <a:gdLst>
                    <a:gd name="connsiteX0" fmla="*/ 71437 w 85725"/>
                    <a:gd name="connsiteY0" fmla="*/ 42862 h 85725"/>
                    <a:gd name="connsiteX1" fmla="*/ 42862 w 85725"/>
                    <a:gd name="connsiteY1" fmla="*/ 71437 h 85725"/>
                    <a:gd name="connsiteX2" fmla="*/ 14287 w 85725"/>
                    <a:gd name="connsiteY2" fmla="*/ 42862 h 85725"/>
                    <a:gd name="connsiteX3" fmla="*/ 42862 w 85725"/>
                    <a:gd name="connsiteY3" fmla="*/ 14287 h 85725"/>
                    <a:gd name="connsiteX4" fmla="*/ 71437 w 85725"/>
                    <a:gd name="connsiteY4" fmla="*/ 42862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25" h="85725">
                      <a:moveTo>
                        <a:pt x="71437" y="42862"/>
                      </a:moveTo>
                      <a:cubicBezTo>
                        <a:pt x="71437" y="58644"/>
                        <a:pt x="58644" y="71437"/>
                        <a:pt x="42862" y="71437"/>
                      </a:cubicBezTo>
                      <a:cubicBezTo>
                        <a:pt x="27081" y="71437"/>
                        <a:pt x="14287" y="58644"/>
                        <a:pt x="14287" y="42862"/>
                      </a:cubicBezTo>
                      <a:cubicBezTo>
                        <a:pt x="14287" y="27081"/>
                        <a:pt x="27081" y="14287"/>
                        <a:pt x="42862" y="14287"/>
                      </a:cubicBezTo>
                      <a:cubicBezTo>
                        <a:pt x="58644" y="14287"/>
                        <a:pt x="71437" y="27081"/>
                        <a:pt x="71437" y="42862"/>
                      </a:cubicBezTo>
                      <a:close/>
                    </a:path>
                  </a:pathLst>
                </a:custGeom>
                <a:noFill/>
                <a:ln w="15875" cap="rnd">
                  <a:solidFill>
                    <a:schemeClr val="accent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82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" name="Freeform: Shape 1039">
                  <a:extLst>
                    <a:ext uri="{FF2B5EF4-FFF2-40B4-BE49-F238E27FC236}">
                      <a16:creationId xmlns:a16="http://schemas.microsoft.com/office/drawing/2014/main" id="{5F3DBCA8-DB54-F243-A44D-2F3134E07193}"/>
                    </a:ext>
                  </a:extLst>
                </p:cNvPr>
                <p:cNvSpPr/>
                <p:nvPr/>
              </p:nvSpPr>
              <p:spPr>
                <a:xfrm>
                  <a:off x="7283768" y="4476750"/>
                  <a:ext cx="28575" cy="123825"/>
                </a:xfrm>
                <a:custGeom>
                  <a:avLst/>
                  <a:gdLst>
                    <a:gd name="connsiteX0" fmla="*/ 14287 w 28575"/>
                    <a:gd name="connsiteY0" fmla="*/ 115252 h 123825"/>
                    <a:gd name="connsiteX1" fmla="*/ 14287 w 28575"/>
                    <a:gd name="connsiteY1" fmla="*/ 14288 h 123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123825">
                      <a:moveTo>
                        <a:pt x="14287" y="115252"/>
                      </a:moveTo>
                      <a:lnTo>
                        <a:pt x="14287" y="14288"/>
                      </a:lnTo>
                    </a:path>
                  </a:pathLst>
                </a:custGeom>
                <a:noFill/>
                <a:ln w="15875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824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" name="Freeform: Shape 1040">
                  <a:extLst>
                    <a:ext uri="{FF2B5EF4-FFF2-40B4-BE49-F238E27FC236}">
                      <a16:creationId xmlns:a16="http://schemas.microsoft.com/office/drawing/2014/main" id="{EB3247DB-D659-9641-B635-22E90A5D58A2}"/>
                    </a:ext>
                  </a:extLst>
                </p:cNvPr>
                <p:cNvSpPr/>
                <p:nvPr/>
              </p:nvSpPr>
              <p:spPr>
                <a:xfrm>
                  <a:off x="6983382" y="3552964"/>
                  <a:ext cx="381000" cy="466725"/>
                </a:xfrm>
                <a:custGeom>
                  <a:avLst/>
                  <a:gdLst>
                    <a:gd name="connsiteX0" fmla="*/ 368965 w 381000"/>
                    <a:gd name="connsiteY0" fmla="*/ 459918 h 466725"/>
                    <a:gd name="connsiteX1" fmla="*/ 188943 w 381000"/>
                    <a:gd name="connsiteY1" fmla="*/ 67488 h 466725"/>
                    <a:gd name="connsiteX2" fmla="*/ 62260 w 381000"/>
                    <a:gd name="connsiteY2" fmla="*/ 25578 h 466725"/>
                    <a:gd name="connsiteX3" fmla="*/ 62260 w 381000"/>
                    <a:gd name="connsiteY3" fmla="*/ 25578 h 466725"/>
                    <a:gd name="connsiteX4" fmla="*/ 23208 w 381000"/>
                    <a:gd name="connsiteY4" fmla="*/ 144640 h 466725"/>
                    <a:gd name="connsiteX5" fmla="*/ 49878 w 381000"/>
                    <a:gd name="connsiteY5" fmla="*/ 200838 h 46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1000" h="466725">
                      <a:moveTo>
                        <a:pt x="368965" y="459918"/>
                      </a:moveTo>
                      <a:lnTo>
                        <a:pt x="188943" y="67488"/>
                      </a:lnTo>
                      <a:cubicBezTo>
                        <a:pt x="167035" y="19863"/>
                        <a:pt x="108933" y="-140"/>
                        <a:pt x="62260" y="25578"/>
                      </a:cubicBezTo>
                      <a:lnTo>
                        <a:pt x="62260" y="25578"/>
                      </a:lnTo>
                      <a:cubicBezTo>
                        <a:pt x="19398" y="48438"/>
                        <a:pt x="2253" y="100825"/>
                        <a:pt x="23208" y="144640"/>
                      </a:cubicBezTo>
                      <a:lnTo>
                        <a:pt x="49878" y="200838"/>
                      </a:lnTo>
                    </a:path>
                  </a:pathLst>
                </a:custGeom>
                <a:noFill/>
                <a:ln w="15875" cap="rnd">
                  <a:solidFill>
                    <a:schemeClr val="accent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824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00" name="Rectangle: Rounded Corners 132">
                <a:extLst>
                  <a:ext uri="{FF2B5EF4-FFF2-40B4-BE49-F238E27FC236}">
                    <a16:creationId xmlns:a16="http://schemas.microsoft.com/office/drawing/2014/main" id="{51931969-48C7-9F45-8077-9AA55F59C765}"/>
                  </a:ext>
                </a:extLst>
              </p:cNvPr>
              <p:cNvSpPr/>
              <p:nvPr/>
            </p:nvSpPr>
            <p:spPr bwMode="auto">
              <a:xfrm>
                <a:off x="4447405" y="1907973"/>
                <a:ext cx="2523073" cy="1051119"/>
              </a:xfrm>
              <a:prstGeom prst="roundRect">
                <a:avLst>
                  <a:gd name="adj" fmla="val 6637"/>
                </a:avLst>
              </a:prstGeom>
              <a:noFill/>
              <a:ln w="25400">
                <a:solidFill>
                  <a:schemeClr val="accent3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92608" tIns="234086" rIns="292608" bIns="23408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49195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240" b="1" dirty="0">
                  <a:solidFill>
                    <a:schemeClr val="bg1"/>
                  </a:solidFill>
                  <a:cs typeface="Segoe UI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462620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61B0EA8-962E-5544-A206-5D8D65C52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18" y="83381"/>
            <a:ext cx="13514832" cy="904122"/>
          </a:xfrm>
        </p:spPr>
        <p:txBody>
          <a:bodyPr/>
          <a:lstStyle/>
          <a:p>
            <a:r>
              <a:rPr lang="en-US" dirty="0">
                <a:latin typeface="+mj-lt"/>
              </a:rPr>
              <a:t>Amazon Graviton2 </a:t>
            </a:r>
            <a:r>
              <a:rPr lang="en-US" dirty="0" err="1">
                <a:latin typeface="+mj-lt"/>
              </a:rPr>
              <a:t>处理器</a:t>
            </a:r>
            <a:r>
              <a:rPr lang="en-US" dirty="0">
                <a:latin typeface="+mj-lt"/>
              </a:rPr>
              <a:t> vs </a:t>
            </a:r>
            <a:r>
              <a:rPr lang="zh-CN" altLang="en-US" dirty="0">
                <a:latin typeface="+mj-lt"/>
              </a:rPr>
              <a:t> 第一代</a:t>
            </a:r>
            <a:r>
              <a:rPr lang="en-US" dirty="0">
                <a:latin typeface="+mj-lt"/>
              </a:rPr>
              <a:t> Graviton</a:t>
            </a:r>
            <a:r>
              <a:rPr lang="zh-CN" altLang="en-US" dirty="0">
                <a:latin typeface="+mj-lt"/>
              </a:rPr>
              <a:t> 处理器</a:t>
            </a:r>
            <a:endParaRPr lang="en-US" dirty="0">
              <a:latin typeface="+mj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4A756D1-EC82-1842-A061-54CDDE71A9E6}"/>
              </a:ext>
            </a:extLst>
          </p:cNvPr>
          <p:cNvGrpSpPr/>
          <p:nvPr/>
        </p:nvGrpSpPr>
        <p:grpSpPr>
          <a:xfrm>
            <a:off x="747423" y="1088020"/>
            <a:ext cx="12849308" cy="6227180"/>
            <a:chOff x="548640" y="1424748"/>
            <a:chExt cx="4361179" cy="62280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6F1F900-CFE4-F049-8DCD-32C28FCA27C0}"/>
                </a:ext>
              </a:extLst>
            </p:cNvPr>
            <p:cNvSpPr/>
            <p:nvPr/>
          </p:nvSpPr>
          <p:spPr bwMode="auto">
            <a:xfrm>
              <a:off x="548640" y="1716259"/>
              <a:ext cx="4361179" cy="593656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3C2C5A-CBD9-BC4F-BA9F-E90BC5995026}"/>
                </a:ext>
              </a:extLst>
            </p:cNvPr>
            <p:cNvSpPr txBox="1"/>
            <p:nvPr/>
          </p:nvSpPr>
          <p:spPr>
            <a:xfrm>
              <a:off x="1826498" y="1424748"/>
              <a:ext cx="1754187" cy="69941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182880" tIns="146304" rIns="182880" bIns="146304" rtlCol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800"/>
                </a:spcAft>
                <a:defRPr/>
              </a:pPr>
              <a:r>
                <a:rPr lang="en-US" sz="2400" b="1" dirty="0">
                  <a:solidFill>
                    <a:schemeClr val="accent2"/>
                  </a:solidFill>
                </a:rPr>
                <a:t>Amazon Graviton2 processor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FE2F934-FB2A-7748-A175-9B1FF7D041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739" y="1887646"/>
            <a:ext cx="2183440" cy="28199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194E5B5-B21E-CF4C-A3E6-1995FB9CBA30}"/>
              </a:ext>
            </a:extLst>
          </p:cNvPr>
          <p:cNvSpPr/>
          <p:nvPr/>
        </p:nvSpPr>
        <p:spPr>
          <a:xfrm>
            <a:off x="6100634" y="2275653"/>
            <a:ext cx="12137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chemeClr val="accent2"/>
                </a:solidFill>
              </a:rPr>
              <a:t>7X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342911-21F3-8D4F-9AC9-132FA3644EED}"/>
              </a:ext>
            </a:extLst>
          </p:cNvPr>
          <p:cNvSpPr/>
          <p:nvPr/>
        </p:nvSpPr>
        <p:spPr>
          <a:xfrm>
            <a:off x="6358361" y="3383649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性能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84482-E304-094D-8A19-93F140E37D6C}"/>
              </a:ext>
            </a:extLst>
          </p:cNvPr>
          <p:cNvSpPr/>
          <p:nvPr/>
        </p:nvSpPr>
        <p:spPr>
          <a:xfrm>
            <a:off x="1690439" y="4995620"/>
            <a:ext cx="41898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64-bit Arm </a:t>
            </a:r>
            <a:r>
              <a:rPr lang="en-US" sz="2000" dirty="0" err="1">
                <a:solidFill>
                  <a:schemeClr val="accent2"/>
                </a:solidFill>
              </a:rPr>
              <a:t>Neoverse</a:t>
            </a:r>
            <a:r>
              <a:rPr lang="en-US" sz="2000" dirty="0">
                <a:solidFill>
                  <a:schemeClr val="accent2"/>
                </a:solidFill>
              </a:rPr>
              <a:t> cores</a:t>
            </a:r>
          </a:p>
          <a:p>
            <a:endParaRPr lang="en-US" sz="2000" dirty="0">
              <a:solidFill>
                <a:schemeClr val="accent2"/>
              </a:solidFill>
            </a:endParaRPr>
          </a:p>
          <a:p>
            <a:r>
              <a:rPr lang="en-US" sz="2000" dirty="0">
                <a:solidFill>
                  <a:schemeClr val="accent2"/>
                </a:solidFill>
              </a:rPr>
              <a:t>~30B Transistors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 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7nm technology</a:t>
            </a:r>
            <a:endParaRPr lang="en-US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EE795E-69AE-EC4C-9B45-383103903FE8}"/>
              </a:ext>
            </a:extLst>
          </p:cNvPr>
          <p:cNvSpPr/>
          <p:nvPr/>
        </p:nvSpPr>
        <p:spPr>
          <a:xfrm>
            <a:off x="6100634" y="4608545"/>
            <a:ext cx="119135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chemeClr val="accent2"/>
                </a:solidFill>
              </a:rPr>
              <a:t>5X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0E3C40-CD29-394A-9871-4738DD3BF79D}"/>
              </a:ext>
            </a:extLst>
          </p:cNvPr>
          <p:cNvSpPr/>
          <p:nvPr/>
        </p:nvSpPr>
        <p:spPr>
          <a:xfrm>
            <a:off x="5558819" y="5716541"/>
            <a:ext cx="25763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faster memory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7E778B-D663-674D-8BD1-3C434BAC4DF9}"/>
              </a:ext>
            </a:extLst>
          </p:cNvPr>
          <p:cNvSpPr/>
          <p:nvPr/>
        </p:nvSpPr>
        <p:spPr>
          <a:xfrm>
            <a:off x="9992179" y="2275653"/>
            <a:ext cx="119135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chemeClr val="accent2"/>
                </a:solidFill>
              </a:rPr>
              <a:t>4X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0BF680-4B67-F04C-98A4-856CB6B94877}"/>
              </a:ext>
            </a:extLst>
          </p:cNvPr>
          <p:cNvSpPr/>
          <p:nvPr/>
        </p:nvSpPr>
        <p:spPr>
          <a:xfrm>
            <a:off x="9450364" y="3383649"/>
            <a:ext cx="25731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compute cores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47F95A-EE36-A448-9F6F-908367201EF1}"/>
              </a:ext>
            </a:extLst>
          </p:cNvPr>
          <p:cNvSpPr/>
          <p:nvPr/>
        </p:nvSpPr>
        <p:spPr>
          <a:xfrm>
            <a:off x="9992179" y="4608545"/>
            <a:ext cx="119135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chemeClr val="accent2"/>
                </a:solidFill>
              </a:rPr>
              <a:t>2X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ACFB17-6AFE-BF43-9ADD-049E782FC4EB}"/>
              </a:ext>
            </a:extLst>
          </p:cNvPr>
          <p:cNvSpPr/>
          <p:nvPr/>
        </p:nvSpPr>
        <p:spPr>
          <a:xfrm>
            <a:off x="10035460" y="5716541"/>
            <a:ext cx="11047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cache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39581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3F868C-FA02-0A41-87B0-1C0547E60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183898"/>
            <a:ext cx="13514832" cy="904122"/>
          </a:xfrm>
        </p:spPr>
        <p:txBody>
          <a:bodyPr/>
          <a:lstStyle/>
          <a:p>
            <a:pPr algn="ctr"/>
            <a:r>
              <a:rPr lang="en-US" dirty="0"/>
              <a:t>Amazon Graviton2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Nitro</a:t>
            </a:r>
            <a:r>
              <a:rPr lang="zh-CN" altLang="en-US" dirty="0"/>
              <a:t> 架构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3D1BD68-3338-804C-8A70-7F705DE6FEBB}"/>
              </a:ext>
            </a:extLst>
          </p:cNvPr>
          <p:cNvGrpSpPr/>
          <p:nvPr/>
        </p:nvGrpSpPr>
        <p:grpSpPr>
          <a:xfrm>
            <a:off x="10591852" y="1976919"/>
            <a:ext cx="3821178" cy="2137881"/>
            <a:chOff x="1104281" y="5022918"/>
            <a:chExt cx="3821178" cy="213788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3EB070C-37CC-6C48-908A-5C78D4110779}"/>
                </a:ext>
              </a:extLst>
            </p:cNvPr>
            <p:cNvSpPr txBox="1"/>
            <p:nvPr/>
          </p:nvSpPr>
          <p:spPr>
            <a:xfrm>
              <a:off x="1104281" y="5022918"/>
              <a:ext cx="382117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731502">
                <a:spcAft>
                  <a:spcPts val="600"/>
                </a:spcAft>
                <a:defRPr/>
              </a:pPr>
              <a:r>
                <a:rPr lang="en-US" sz="2800" b="1" kern="0" dirty="0">
                  <a:solidFill>
                    <a:schemeClr val="bg1"/>
                  </a:solidFill>
                  <a:latin typeface="Amazon Ember" panose="02000000000000000000" pitchFamily="2" charset="0"/>
                  <a:ea typeface="Amazon Ember" panose="02000000000000000000" pitchFamily="2" charset="0"/>
                  <a:sym typeface="Helvetica"/>
                </a:rPr>
                <a:t>Nitro Hypervisor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8A0D6FE-9275-3F4E-94B5-64F0B5295CFE}"/>
                </a:ext>
              </a:extLst>
            </p:cNvPr>
            <p:cNvGrpSpPr/>
            <p:nvPr/>
          </p:nvGrpSpPr>
          <p:grpSpPr>
            <a:xfrm>
              <a:off x="2321877" y="5821377"/>
              <a:ext cx="1251594" cy="1339422"/>
              <a:chOff x="2196371" y="2522365"/>
              <a:chExt cx="1251594" cy="1339422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0E13683-D23A-684B-81F0-AB262403C3E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196371" y="2522365"/>
                <a:ext cx="1251594" cy="1339422"/>
                <a:chOff x="2569" y="1282"/>
                <a:chExt cx="627" cy="671"/>
              </a:xfrm>
            </p:grpSpPr>
            <p:sp>
              <p:nvSpPr>
                <p:cNvPr id="10" name="Freeform 5">
                  <a:extLst>
                    <a:ext uri="{FF2B5EF4-FFF2-40B4-BE49-F238E27FC236}">
                      <a16:creationId xmlns:a16="http://schemas.microsoft.com/office/drawing/2014/main" id="{A1F7F836-3984-694E-AB23-0D508E622D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9" y="1391"/>
                  <a:ext cx="314" cy="562"/>
                </a:xfrm>
                <a:custGeom>
                  <a:avLst/>
                  <a:gdLst>
                    <a:gd name="T0" fmla="*/ 0 w 314"/>
                    <a:gd name="T1" fmla="*/ 0 h 562"/>
                    <a:gd name="T2" fmla="*/ 0 w 314"/>
                    <a:gd name="T3" fmla="*/ 441 h 562"/>
                    <a:gd name="T4" fmla="*/ 314 w 314"/>
                    <a:gd name="T5" fmla="*/ 562 h 562"/>
                    <a:gd name="T6" fmla="*/ 314 w 314"/>
                    <a:gd name="T7" fmla="*/ 120 h 562"/>
                    <a:gd name="T8" fmla="*/ 0 w 314"/>
                    <a:gd name="T9" fmla="*/ 0 h 5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4" h="562">
                      <a:moveTo>
                        <a:pt x="0" y="0"/>
                      </a:moveTo>
                      <a:lnTo>
                        <a:pt x="0" y="441"/>
                      </a:lnTo>
                      <a:lnTo>
                        <a:pt x="314" y="562"/>
                      </a:lnTo>
                      <a:lnTo>
                        <a:pt x="314" y="1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9050" cap="rnd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6">
                  <a:extLst>
                    <a:ext uri="{FF2B5EF4-FFF2-40B4-BE49-F238E27FC236}">
                      <a16:creationId xmlns:a16="http://schemas.microsoft.com/office/drawing/2014/main" id="{C86CBD1D-29E8-AE48-89F3-33C69A111B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9" y="1282"/>
                  <a:ext cx="627" cy="229"/>
                </a:xfrm>
                <a:custGeom>
                  <a:avLst/>
                  <a:gdLst>
                    <a:gd name="T0" fmla="*/ 0 w 627"/>
                    <a:gd name="T1" fmla="*/ 109 h 229"/>
                    <a:gd name="T2" fmla="*/ 314 w 627"/>
                    <a:gd name="T3" fmla="*/ 229 h 229"/>
                    <a:gd name="T4" fmla="*/ 627 w 627"/>
                    <a:gd name="T5" fmla="*/ 109 h 229"/>
                    <a:gd name="T6" fmla="*/ 314 w 627"/>
                    <a:gd name="T7" fmla="*/ 0 h 229"/>
                    <a:gd name="T8" fmla="*/ 0 w 627"/>
                    <a:gd name="T9" fmla="*/ 109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27" h="229">
                      <a:moveTo>
                        <a:pt x="0" y="109"/>
                      </a:moveTo>
                      <a:lnTo>
                        <a:pt x="314" y="229"/>
                      </a:lnTo>
                      <a:lnTo>
                        <a:pt x="627" y="109"/>
                      </a:lnTo>
                      <a:lnTo>
                        <a:pt x="314" y="0"/>
                      </a:lnTo>
                      <a:lnTo>
                        <a:pt x="0" y="109"/>
                      </a:lnTo>
                      <a:close/>
                    </a:path>
                  </a:pathLst>
                </a:custGeom>
                <a:noFill/>
                <a:ln w="19050" cap="rnd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7">
                  <a:extLst>
                    <a:ext uri="{FF2B5EF4-FFF2-40B4-BE49-F238E27FC236}">
                      <a16:creationId xmlns:a16="http://schemas.microsoft.com/office/drawing/2014/main" id="{F307DE6E-4FDA-AA4E-B1F2-29E3461F2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3" y="1391"/>
                  <a:ext cx="313" cy="562"/>
                </a:xfrm>
                <a:custGeom>
                  <a:avLst/>
                  <a:gdLst>
                    <a:gd name="T0" fmla="*/ 0 w 313"/>
                    <a:gd name="T1" fmla="*/ 562 h 562"/>
                    <a:gd name="T2" fmla="*/ 313 w 313"/>
                    <a:gd name="T3" fmla="*/ 445 h 562"/>
                    <a:gd name="T4" fmla="*/ 313 w 313"/>
                    <a:gd name="T5" fmla="*/ 0 h 562"/>
                    <a:gd name="T6" fmla="*/ 0 w 313"/>
                    <a:gd name="T7" fmla="*/ 120 h 562"/>
                    <a:gd name="T8" fmla="*/ 0 w 313"/>
                    <a:gd name="T9" fmla="*/ 562 h 5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3" h="562">
                      <a:moveTo>
                        <a:pt x="0" y="562"/>
                      </a:moveTo>
                      <a:lnTo>
                        <a:pt x="313" y="445"/>
                      </a:lnTo>
                      <a:lnTo>
                        <a:pt x="313" y="0"/>
                      </a:lnTo>
                      <a:lnTo>
                        <a:pt x="0" y="120"/>
                      </a:lnTo>
                      <a:lnTo>
                        <a:pt x="0" y="562"/>
                      </a:lnTo>
                      <a:close/>
                    </a:path>
                  </a:pathLst>
                </a:custGeom>
                <a:noFill/>
                <a:ln w="19050" cap="rnd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9" name="Freeform 64">
                <a:extLst>
                  <a:ext uri="{FF2B5EF4-FFF2-40B4-BE49-F238E27FC236}">
                    <a16:creationId xmlns:a16="http://schemas.microsoft.com/office/drawing/2014/main" id="{9A1879FC-486C-2344-B6AA-9C8C74D797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3935" y="3021677"/>
                <a:ext cx="283015" cy="573250"/>
              </a:xfrm>
              <a:custGeom>
                <a:avLst/>
                <a:gdLst>
                  <a:gd name="T0" fmla="*/ 139 w 196"/>
                  <a:gd name="T1" fmla="*/ 0 h 397"/>
                  <a:gd name="T2" fmla="*/ 0 w 196"/>
                  <a:gd name="T3" fmla="*/ 226 h 397"/>
                  <a:gd name="T4" fmla="*/ 83 w 196"/>
                  <a:gd name="T5" fmla="*/ 226 h 397"/>
                  <a:gd name="T6" fmla="*/ 66 w 196"/>
                  <a:gd name="T7" fmla="*/ 397 h 397"/>
                  <a:gd name="T8" fmla="*/ 196 w 196"/>
                  <a:gd name="T9" fmla="*/ 154 h 397"/>
                  <a:gd name="T10" fmla="*/ 111 w 196"/>
                  <a:gd name="T11" fmla="*/ 154 h 397"/>
                  <a:gd name="T12" fmla="*/ 139 w 196"/>
                  <a:gd name="T13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6" h="397">
                    <a:moveTo>
                      <a:pt x="139" y="0"/>
                    </a:moveTo>
                    <a:lnTo>
                      <a:pt x="0" y="226"/>
                    </a:lnTo>
                    <a:lnTo>
                      <a:pt x="83" y="226"/>
                    </a:lnTo>
                    <a:lnTo>
                      <a:pt x="66" y="397"/>
                    </a:lnTo>
                    <a:lnTo>
                      <a:pt x="196" y="154"/>
                    </a:lnTo>
                    <a:lnTo>
                      <a:pt x="111" y="154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chemeClr val="bg2"/>
              </a:solidFill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scene3d>
                <a:camera prst="orthographicFront">
                  <a:rot lat="0" lon="1200000" rev="600000"/>
                </a:camera>
                <a:lightRig rig="threePt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02BF0BB-9B65-1D4C-A1CF-0F8DF063EEFF}"/>
              </a:ext>
            </a:extLst>
          </p:cNvPr>
          <p:cNvGrpSpPr/>
          <p:nvPr/>
        </p:nvGrpSpPr>
        <p:grpSpPr>
          <a:xfrm>
            <a:off x="7061234" y="1976919"/>
            <a:ext cx="3821178" cy="2007428"/>
            <a:chOff x="5584697" y="1723906"/>
            <a:chExt cx="3821178" cy="200742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C13335-BF7A-2B4A-94D5-14C9CE456874}"/>
                </a:ext>
              </a:extLst>
            </p:cNvPr>
            <p:cNvSpPr txBox="1"/>
            <p:nvPr/>
          </p:nvSpPr>
          <p:spPr>
            <a:xfrm>
              <a:off x="5584697" y="1723906"/>
              <a:ext cx="382117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731502">
                <a:spcAft>
                  <a:spcPts val="600"/>
                </a:spcAft>
                <a:defRPr/>
              </a:pPr>
              <a:r>
                <a:rPr lang="en-US" sz="2800" b="1" kern="0" dirty="0">
                  <a:solidFill>
                    <a:schemeClr val="bg1"/>
                  </a:solidFill>
                  <a:latin typeface="Amazon Ember" panose="02000000000000000000" pitchFamily="2" charset="0"/>
                  <a:ea typeface="Amazon Ember" panose="02000000000000000000" pitchFamily="2" charset="0"/>
                  <a:sym typeface="Helvetica"/>
                </a:rPr>
                <a:t>Nitro </a:t>
              </a:r>
              <a:r>
                <a:rPr lang="en-US" sz="2800" b="1" kern="0" dirty="0" err="1">
                  <a:solidFill>
                    <a:schemeClr val="bg1"/>
                  </a:solidFill>
                  <a:latin typeface="Amazon Ember" panose="02000000000000000000" pitchFamily="2" charset="0"/>
                  <a:ea typeface="Amazon Ember" panose="02000000000000000000" pitchFamily="2" charset="0"/>
                  <a:sym typeface="Helvetica"/>
                </a:rPr>
                <a:t>板卡</a:t>
              </a:r>
              <a:endParaRPr lang="en-US" sz="2800" b="1" kern="0" dirty="0">
                <a:solidFill>
                  <a:schemeClr val="bg1"/>
                </a:solidFill>
                <a:latin typeface="Amazon Ember" panose="02000000000000000000" pitchFamily="2" charset="0"/>
                <a:ea typeface="Amazon Ember" panose="02000000000000000000" pitchFamily="2" charset="0"/>
                <a:sym typeface="Helvetica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A46777C-EEA1-6142-927C-09D917573217}"/>
                </a:ext>
              </a:extLst>
            </p:cNvPr>
            <p:cNvGrpSpPr/>
            <p:nvPr/>
          </p:nvGrpSpPr>
          <p:grpSpPr>
            <a:xfrm>
              <a:off x="6684284" y="2762075"/>
              <a:ext cx="1428543" cy="969259"/>
              <a:chOff x="6656745" y="2702854"/>
              <a:chExt cx="1428543" cy="969259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0412F6F-345D-774D-BD27-64D6351FA6D2}"/>
                  </a:ext>
                </a:extLst>
              </p:cNvPr>
              <p:cNvGrpSpPr/>
              <p:nvPr/>
            </p:nvGrpSpPr>
            <p:grpSpPr>
              <a:xfrm>
                <a:off x="6656745" y="2702854"/>
                <a:ext cx="1428543" cy="969259"/>
                <a:chOff x="573103" y="3962399"/>
                <a:chExt cx="558769" cy="379121"/>
              </a:xfrm>
              <a:solidFill>
                <a:srgbClr val="282828"/>
              </a:solidFill>
            </p:grpSpPr>
            <p:sp>
              <p:nvSpPr>
                <p:cNvPr id="18" name="Freeform: Shape 79">
                  <a:extLst>
                    <a:ext uri="{FF2B5EF4-FFF2-40B4-BE49-F238E27FC236}">
                      <a16:creationId xmlns:a16="http://schemas.microsoft.com/office/drawing/2014/main" id="{0AC9B7AE-5C79-E04B-ABD6-82462E717948}"/>
                    </a:ext>
                  </a:extLst>
                </p:cNvPr>
                <p:cNvSpPr/>
                <p:nvPr/>
              </p:nvSpPr>
              <p:spPr>
                <a:xfrm>
                  <a:off x="573103" y="3962399"/>
                  <a:ext cx="558659" cy="379121"/>
                </a:xfrm>
                <a:custGeom>
                  <a:avLst/>
                  <a:gdLst>
                    <a:gd name="connsiteX0" fmla="*/ 261620 w 698500"/>
                    <a:gd name="connsiteY0" fmla="*/ 0 h 474020"/>
                    <a:gd name="connsiteX1" fmla="*/ 698500 w 698500"/>
                    <a:gd name="connsiteY1" fmla="*/ 0 h 474020"/>
                    <a:gd name="connsiteX2" fmla="*/ 698500 w 698500"/>
                    <a:gd name="connsiteY2" fmla="*/ 468940 h 474020"/>
                    <a:gd name="connsiteX3" fmla="*/ 543560 w 698500"/>
                    <a:gd name="connsiteY3" fmla="*/ 468940 h 474020"/>
                    <a:gd name="connsiteX4" fmla="*/ 543560 w 698500"/>
                    <a:gd name="connsiteY4" fmla="*/ 474020 h 474020"/>
                    <a:gd name="connsiteX5" fmla="*/ 106680 w 698500"/>
                    <a:gd name="connsiteY5" fmla="*/ 474020 h 474020"/>
                    <a:gd name="connsiteX6" fmla="*/ 106680 w 698500"/>
                    <a:gd name="connsiteY6" fmla="*/ 413060 h 474020"/>
                    <a:gd name="connsiteX7" fmla="*/ 0 w 698500"/>
                    <a:gd name="connsiteY7" fmla="*/ 413060 h 474020"/>
                    <a:gd name="connsiteX8" fmla="*/ 0 w 698500"/>
                    <a:gd name="connsiteY8" fmla="*/ 162560 h 474020"/>
                    <a:gd name="connsiteX9" fmla="*/ 106680 w 698500"/>
                    <a:gd name="connsiteY9" fmla="*/ 162560 h 474020"/>
                    <a:gd name="connsiteX10" fmla="*/ 106680 w 698500"/>
                    <a:gd name="connsiteY10" fmla="*/ 101600 h 474020"/>
                    <a:gd name="connsiteX11" fmla="*/ 261620 w 698500"/>
                    <a:gd name="connsiteY11" fmla="*/ 101600 h 474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98500" h="474020">
                      <a:moveTo>
                        <a:pt x="261620" y="0"/>
                      </a:moveTo>
                      <a:lnTo>
                        <a:pt x="698500" y="0"/>
                      </a:lnTo>
                      <a:lnTo>
                        <a:pt x="698500" y="468940"/>
                      </a:lnTo>
                      <a:lnTo>
                        <a:pt x="543560" y="468940"/>
                      </a:lnTo>
                      <a:lnTo>
                        <a:pt x="543560" y="474020"/>
                      </a:lnTo>
                      <a:lnTo>
                        <a:pt x="106680" y="474020"/>
                      </a:lnTo>
                      <a:lnTo>
                        <a:pt x="106680" y="413060"/>
                      </a:lnTo>
                      <a:lnTo>
                        <a:pt x="0" y="413060"/>
                      </a:lnTo>
                      <a:lnTo>
                        <a:pt x="0" y="162560"/>
                      </a:lnTo>
                      <a:lnTo>
                        <a:pt x="106680" y="162560"/>
                      </a:lnTo>
                      <a:lnTo>
                        <a:pt x="106680" y="101600"/>
                      </a:lnTo>
                      <a:lnTo>
                        <a:pt x="261620" y="101600"/>
                      </a:lnTo>
                      <a:close/>
                    </a:path>
                  </a:pathLst>
                </a:custGeom>
                <a:grpFill/>
                <a:ln w="19050" cap="rnd">
                  <a:solidFill>
                    <a:schemeClr val="bg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7B380236-3DD5-024D-AA0E-DBF626188A9C}"/>
                    </a:ext>
                  </a:extLst>
                </p:cNvPr>
                <p:cNvSpPr/>
                <p:nvPr/>
              </p:nvSpPr>
              <p:spPr>
                <a:xfrm>
                  <a:off x="845019" y="4034494"/>
                  <a:ext cx="181311" cy="222323"/>
                </a:xfrm>
                <a:prstGeom prst="rect">
                  <a:avLst/>
                </a:prstGeom>
                <a:grpFill/>
                <a:ln w="19050" cap="rnd">
                  <a:solidFill>
                    <a:schemeClr val="bg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B659C255-3D11-5549-AA0F-EE975951112B}"/>
                    </a:ext>
                  </a:extLst>
                </p:cNvPr>
                <p:cNvSpPr/>
                <p:nvPr/>
              </p:nvSpPr>
              <p:spPr>
                <a:xfrm>
                  <a:off x="622570" y="4139624"/>
                  <a:ext cx="59421" cy="107669"/>
                </a:xfrm>
                <a:prstGeom prst="rect">
                  <a:avLst/>
                </a:prstGeom>
                <a:grpFill/>
                <a:ln w="19050" cap="rnd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B0AE93E-1E30-E149-9BF1-B282D6B5FCEC}"/>
                    </a:ext>
                  </a:extLst>
                </p:cNvPr>
                <p:cNvSpPr/>
                <p:nvPr/>
              </p:nvSpPr>
              <p:spPr>
                <a:xfrm>
                  <a:off x="714750" y="4094584"/>
                  <a:ext cx="111005" cy="45040"/>
                </a:xfrm>
                <a:prstGeom prst="rect">
                  <a:avLst/>
                </a:prstGeom>
                <a:grpFill/>
                <a:ln w="19050" cap="rnd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9B72258-E482-4949-AA02-9D6DBDDF116B}"/>
                    </a:ext>
                  </a:extLst>
                </p:cNvPr>
                <p:cNvSpPr/>
                <p:nvPr/>
              </p:nvSpPr>
              <p:spPr>
                <a:xfrm>
                  <a:off x="714750" y="4171172"/>
                  <a:ext cx="111005" cy="45040"/>
                </a:xfrm>
                <a:prstGeom prst="rect">
                  <a:avLst/>
                </a:prstGeom>
                <a:grpFill/>
                <a:ln w="19050" cap="rnd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462AC0B-485C-BA46-88EF-9D7B375471D8}"/>
                    </a:ext>
                  </a:extLst>
                </p:cNvPr>
                <p:cNvSpPr/>
                <p:nvPr/>
              </p:nvSpPr>
              <p:spPr>
                <a:xfrm>
                  <a:off x="1031288" y="4125057"/>
                  <a:ext cx="100584" cy="45040"/>
                </a:xfrm>
                <a:prstGeom prst="rect">
                  <a:avLst/>
                </a:prstGeom>
                <a:grpFill/>
                <a:ln w="19050" cap="rnd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7" name="Freeform 64">
                <a:extLst>
                  <a:ext uri="{FF2B5EF4-FFF2-40B4-BE49-F238E27FC236}">
                    <a16:creationId xmlns:a16="http://schemas.microsoft.com/office/drawing/2014/main" id="{BD89B5C3-4AD9-3E4B-8483-232A7E90B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93033" y="2985841"/>
                <a:ext cx="217009" cy="371586"/>
              </a:xfrm>
              <a:custGeom>
                <a:avLst/>
                <a:gdLst>
                  <a:gd name="T0" fmla="*/ 139 w 196"/>
                  <a:gd name="T1" fmla="*/ 0 h 397"/>
                  <a:gd name="T2" fmla="*/ 0 w 196"/>
                  <a:gd name="T3" fmla="*/ 226 h 397"/>
                  <a:gd name="T4" fmla="*/ 83 w 196"/>
                  <a:gd name="T5" fmla="*/ 226 h 397"/>
                  <a:gd name="T6" fmla="*/ 66 w 196"/>
                  <a:gd name="T7" fmla="*/ 397 h 397"/>
                  <a:gd name="T8" fmla="*/ 196 w 196"/>
                  <a:gd name="T9" fmla="*/ 154 h 397"/>
                  <a:gd name="T10" fmla="*/ 111 w 196"/>
                  <a:gd name="T11" fmla="*/ 154 h 397"/>
                  <a:gd name="T12" fmla="*/ 139 w 196"/>
                  <a:gd name="T13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6" h="397">
                    <a:moveTo>
                      <a:pt x="139" y="0"/>
                    </a:moveTo>
                    <a:lnTo>
                      <a:pt x="0" y="226"/>
                    </a:lnTo>
                    <a:lnTo>
                      <a:pt x="83" y="226"/>
                    </a:lnTo>
                    <a:lnTo>
                      <a:pt x="66" y="397"/>
                    </a:lnTo>
                    <a:lnTo>
                      <a:pt x="196" y="154"/>
                    </a:lnTo>
                    <a:lnTo>
                      <a:pt x="111" y="154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chemeClr val="bg2"/>
              </a:solidFill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08812E-A922-BE4A-8DC6-20E7D7CA8A58}"/>
              </a:ext>
            </a:extLst>
          </p:cNvPr>
          <p:cNvGrpSpPr/>
          <p:nvPr/>
        </p:nvGrpSpPr>
        <p:grpSpPr>
          <a:xfrm>
            <a:off x="3530617" y="1976919"/>
            <a:ext cx="3821178" cy="1998708"/>
            <a:chOff x="10215244" y="1723906"/>
            <a:chExt cx="3821178" cy="199870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C249FA-6C96-984C-AB45-9C396FBB2578}"/>
                </a:ext>
              </a:extLst>
            </p:cNvPr>
            <p:cNvSpPr txBox="1"/>
            <p:nvPr/>
          </p:nvSpPr>
          <p:spPr>
            <a:xfrm>
              <a:off x="10215244" y="1723906"/>
              <a:ext cx="382117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731502">
                <a:spcAft>
                  <a:spcPts val="600"/>
                </a:spcAft>
                <a:defRPr/>
              </a:pPr>
              <a:r>
                <a:rPr lang="en-US" sz="2800" b="1" kern="0" dirty="0">
                  <a:solidFill>
                    <a:schemeClr val="bg1"/>
                  </a:solidFill>
                  <a:latin typeface="Amazon Ember" panose="02000000000000000000" pitchFamily="2" charset="0"/>
                  <a:ea typeface="Amazon Ember" panose="02000000000000000000" pitchFamily="2" charset="0"/>
                  <a:sym typeface="Helvetica"/>
                </a:rPr>
                <a:t>Nitro </a:t>
              </a:r>
              <a:r>
                <a:rPr lang="en-US" sz="2800" b="1" kern="0" dirty="0" err="1">
                  <a:solidFill>
                    <a:schemeClr val="bg1"/>
                  </a:solidFill>
                  <a:latin typeface="Amazon Ember" panose="02000000000000000000" pitchFamily="2" charset="0"/>
                  <a:ea typeface="Amazon Ember" panose="02000000000000000000" pitchFamily="2" charset="0"/>
                  <a:sym typeface="Helvetica"/>
                </a:rPr>
                <a:t>安全芯片</a:t>
              </a:r>
              <a:endParaRPr lang="en-US" sz="2800" b="1" kern="0" dirty="0">
                <a:solidFill>
                  <a:schemeClr val="bg1"/>
                </a:solidFill>
                <a:latin typeface="Amazon Ember" panose="02000000000000000000" pitchFamily="2" charset="0"/>
                <a:ea typeface="Amazon Ember" panose="02000000000000000000" pitchFamily="2" charset="0"/>
                <a:sym typeface="Helvetica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CBEAF0C-CBC5-1B40-9CC1-4C87C2DFE7B5}"/>
                </a:ext>
              </a:extLst>
            </p:cNvPr>
            <p:cNvGrpSpPr/>
            <p:nvPr/>
          </p:nvGrpSpPr>
          <p:grpSpPr>
            <a:xfrm>
              <a:off x="11467750" y="2569127"/>
              <a:ext cx="1153487" cy="1153487"/>
              <a:chOff x="11467750" y="2569127"/>
              <a:chExt cx="1153487" cy="1153487"/>
            </a:xfrm>
          </p:grpSpPr>
          <p:sp>
            <p:nvSpPr>
              <p:cNvPr id="27" name="Rectangle: Rounded Corners 52">
                <a:extLst>
                  <a:ext uri="{FF2B5EF4-FFF2-40B4-BE49-F238E27FC236}">
                    <a16:creationId xmlns:a16="http://schemas.microsoft.com/office/drawing/2014/main" id="{992113EA-8E0B-C346-A2D6-116138AFEE6F}"/>
                  </a:ext>
                </a:extLst>
              </p:cNvPr>
              <p:cNvSpPr/>
              <p:nvPr/>
            </p:nvSpPr>
            <p:spPr bwMode="auto">
              <a:xfrm>
                <a:off x="11568419" y="2667699"/>
                <a:ext cx="956345" cy="956345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FFFFFF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9F27BC9-ED6F-4D45-A3AC-26ECF2E7494C}"/>
                  </a:ext>
                </a:extLst>
              </p:cNvPr>
              <p:cNvGrpSpPr/>
              <p:nvPr/>
            </p:nvGrpSpPr>
            <p:grpSpPr>
              <a:xfrm>
                <a:off x="11467750" y="2917271"/>
                <a:ext cx="192947" cy="457200"/>
                <a:chOff x="11467750" y="2883168"/>
                <a:chExt cx="339484" cy="457200"/>
              </a:xfrm>
            </p:grpSpPr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0F00B54D-E5A3-6548-A5C8-D7491C56DE42}"/>
                    </a:ext>
                  </a:extLst>
                </p:cNvPr>
                <p:cNvCxnSpPr/>
                <p:nvPr/>
              </p:nvCxnSpPr>
              <p:spPr>
                <a:xfrm>
                  <a:off x="11467750" y="2883168"/>
                  <a:ext cx="339484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5E4370F5-0789-6949-A24D-CD0E853F5DFA}"/>
                    </a:ext>
                  </a:extLst>
                </p:cNvPr>
                <p:cNvCxnSpPr/>
                <p:nvPr/>
              </p:nvCxnSpPr>
              <p:spPr>
                <a:xfrm>
                  <a:off x="11467750" y="3035568"/>
                  <a:ext cx="339484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9F43F443-8628-794C-BF79-C9E57B4A855D}"/>
                    </a:ext>
                  </a:extLst>
                </p:cNvPr>
                <p:cNvCxnSpPr/>
                <p:nvPr/>
              </p:nvCxnSpPr>
              <p:spPr>
                <a:xfrm>
                  <a:off x="11467750" y="3187968"/>
                  <a:ext cx="339484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BC5E0A6F-6A63-6A48-91E1-BDE6317BF44A}"/>
                    </a:ext>
                  </a:extLst>
                </p:cNvPr>
                <p:cNvCxnSpPr/>
                <p:nvPr/>
              </p:nvCxnSpPr>
              <p:spPr>
                <a:xfrm>
                  <a:off x="11467750" y="3340368"/>
                  <a:ext cx="339484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87420712-B662-CB4F-81D1-118DC14F7CAA}"/>
                  </a:ext>
                </a:extLst>
              </p:cNvPr>
              <p:cNvGrpSpPr/>
              <p:nvPr/>
            </p:nvGrpSpPr>
            <p:grpSpPr>
              <a:xfrm>
                <a:off x="12428290" y="2917271"/>
                <a:ext cx="192947" cy="457200"/>
                <a:chOff x="11467750" y="2883168"/>
                <a:chExt cx="339484" cy="457200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F798C64F-AC79-574D-9553-63F6006501F2}"/>
                    </a:ext>
                  </a:extLst>
                </p:cNvPr>
                <p:cNvCxnSpPr/>
                <p:nvPr/>
              </p:nvCxnSpPr>
              <p:spPr>
                <a:xfrm>
                  <a:off x="11467750" y="2883168"/>
                  <a:ext cx="339484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7CE1673F-6C11-CF40-B94B-D3BB08551E20}"/>
                    </a:ext>
                  </a:extLst>
                </p:cNvPr>
                <p:cNvCxnSpPr/>
                <p:nvPr/>
              </p:nvCxnSpPr>
              <p:spPr>
                <a:xfrm>
                  <a:off x="11467750" y="3035568"/>
                  <a:ext cx="339484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65E99011-B53D-154A-96FE-A5B2B65BF498}"/>
                    </a:ext>
                  </a:extLst>
                </p:cNvPr>
                <p:cNvCxnSpPr/>
                <p:nvPr/>
              </p:nvCxnSpPr>
              <p:spPr>
                <a:xfrm>
                  <a:off x="11467750" y="3187968"/>
                  <a:ext cx="339484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AF5BB40B-E02F-AD46-B740-A4318C52783C}"/>
                    </a:ext>
                  </a:extLst>
                </p:cNvPr>
                <p:cNvCxnSpPr/>
                <p:nvPr/>
              </p:nvCxnSpPr>
              <p:spPr>
                <a:xfrm>
                  <a:off x="11467750" y="3340368"/>
                  <a:ext cx="339484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1B737B94-067D-6C47-932B-BD3DD134179E}"/>
                  </a:ext>
                </a:extLst>
              </p:cNvPr>
              <p:cNvGrpSpPr/>
              <p:nvPr/>
            </p:nvGrpSpPr>
            <p:grpSpPr>
              <a:xfrm rot="5400000">
                <a:off x="11459090" y="2917271"/>
                <a:ext cx="1153487" cy="457200"/>
                <a:chOff x="11620150" y="3069671"/>
                <a:chExt cx="1153487" cy="457200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1D372C6A-727B-9445-BABF-2C993867AEA8}"/>
                    </a:ext>
                  </a:extLst>
                </p:cNvPr>
                <p:cNvGrpSpPr/>
                <p:nvPr/>
              </p:nvGrpSpPr>
              <p:grpSpPr>
                <a:xfrm>
                  <a:off x="11620150" y="3069671"/>
                  <a:ext cx="192947" cy="457200"/>
                  <a:chOff x="11467750" y="2883168"/>
                  <a:chExt cx="339484" cy="457200"/>
                </a:xfrm>
              </p:grpSpPr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DDDF5248-7E37-4540-A808-65D887EF58AE}"/>
                      </a:ext>
                    </a:extLst>
                  </p:cNvPr>
                  <p:cNvCxnSpPr/>
                  <p:nvPr/>
                </p:nvCxnSpPr>
                <p:spPr>
                  <a:xfrm>
                    <a:off x="11467750" y="2883168"/>
                    <a:ext cx="339484" cy="0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  <a:headEnd type="non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6E168A5B-B687-8541-B1DD-A969BF95C2B0}"/>
                      </a:ext>
                    </a:extLst>
                  </p:cNvPr>
                  <p:cNvCxnSpPr/>
                  <p:nvPr/>
                </p:nvCxnSpPr>
                <p:spPr>
                  <a:xfrm>
                    <a:off x="11467750" y="3035568"/>
                    <a:ext cx="339484" cy="0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  <a:headEnd type="non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BE208406-E0E1-AA44-B65D-B7C8C29351F8}"/>
                      </a:ext>
                    </a:extLst>
                  </p:cNvPr>
                  <p:cNvCxnSpPr/>
                  <p:nvPr/>
                </p:nvCxnSpPr>
                <p:spPr>
                  <a:xfrm>
                    <a:off x="11467750" y="3187968"/>
                    <a:ext cx="339484" cy="0"/>
                  </a:xfrm>
                  <a:prstGeom prst="line">
                    <a:avLst/>
                  </a:prstGeom>
                  <a:ln w="19050">
                    <a:solidFill>
                      <a:schemeClr val="bg2"/>
                    </a:solidFill>
                    <a:headEnd type="non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5BDFD70E-45A7-2B4B-8D1D-0A0ACA1199E0}"/>
                      </a:ext>
                    </a:extLst>
                  </p:cNvPr>
                  <p:cNvCxnSpPr/>
                  <p:nvPr/>
                </p:nvCxnSpPr>
                <p:spPr>
                  <a:xfrm>
                    <a:off x="11467750" y="3340368"/>
                    <a:ext cx="339484" cy="0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  <a:headEnd type="non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B6B34B32-C117-B140-A5F7-81F3F45C2263}"/>
                    </a:ext>
                  </a:extLst>
                </p:cNvPr>
                <p:cNvGrpSpPr/>
                <p:nvPr/>
              </p:nvGrpSpPr>
              <p:grpSpPr>
                <a:xfrm>
                  <a:off x="12580690" y="3069671"/>
                  <a:ext cx="192947" cy="457200"/>
                  <a:chOff x="11467750" y="2883168"/>
                  <a:chExt cx="339484" cy="457200"/>
                </a:xfrm>
              </p:grpSpPr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61DBACB0-26B5-7743-A00D-2A5E4B0CA36E}"/>
                      </a:ext>
                    </a:extLst>
                  </p:cNvPr>
                  <p:cNvCxnSpPr/>
                  <p:nvPr/>
                </p:nvCxnSpPr>
                <p:spPr>
                  <a:xfrm>
                    <a:off x="11467750" y="2883168"/>
                    <a:ext cx="339484" cy="0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  <a:headEnd type="non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532DA4C1-3E17-374A-9721-73DA588A0E8C}"/>
                      </a:ext>
                    </a:extLst>
                  </p:cNvPr>
                  <p:cNvCxnSpPr/>
                  <p:nvPr/>
                </p:nvCxnSpPr>
                <p:spPr>
                  <a:xfrm>
                    <a:off x="11467750" y="3035568"/>
                    <a:ext cx="339484" cy="0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  <a:headEnd type="non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7A4FCAD2-D93C-5240-93B5-026E6527E195}"/>
                      </a:ext>
                    </a:extLst>
                  </p:cNvPr>
                  <p:cNvCxnSpPr/>
                  <p:nvPr/>
                </p:nvCxnSpPr>
                <p:spPr>
                  <a:xfrm>
                    <a:off x="11467750" y="3187968"/>
                    <a:ext cx="339484" cy="0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  <a:headEnd type="non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7EB999B8-80F5-594E-99D0-1ACA81A8D440}"/>
                      </a:ext>
                    </a:extLst>
                  </p:cNvPr>
                  <p:cNvCxnSpPr/>
                  <p:nvPr/>
                </p:nvCxnSpPr>
                <p:spPr>
                  <a:xfrm>
                    <a:off x="11467750" y="3340368"/>
                    <a:ext cx="339484" cy="0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  <a:headEnd type="non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1" name="Rectangle: Rounded Corners 75">
                <a:extLst>
                  <a:ext uri="{FF2B5EF4-FFF2-40B4-BE49-F238E27FC236}">
                    <a16:creationId xmlns:a16="http://schemas.microsoft.com/office/drawing/2014/main" id="{A4837788-698A-A84C-8358-02EF4BD32A71}"/>
                  </a:ext>
                </a:extLst>
              </p:cNvPr>
              <p:cNvSpPr/>
              <p:nvPr/>
            </p:nvSpPr>
            <p:spPr bwMode="auto">
              <a:xfrm>
                <a:off x="11736898" y="2836178"/>
                <a:ext cx="619387" cy="619387"/>
              </a:xfrm>
              <a:prstGeom prst="roundRect">
                <a:avLst/>
              </a:prstGeom>
              <a:solidFill>
                <a:srgbClr val="282828"/>
              </a:solidFill>
              <a:ln w="19050"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2" name="Freeform 64">
                <a:extLst>
                  <a:ext uri="{FF2B5EF4-FFF2-40B4-BE49-F238E27FC236}">
                    <a16:creationId xmlns:a16="http://schemas.microsoft.com/office/drawing/2014/main" id="{4510C65D-1DDA-8E44-837F-31FE928FB4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38086" y="2962463"/>
                <a:ext cx="217009" cy="371586"/>
              </a:xfrm>
              <a:custGeom>
                <a:avLst/>
                <a:gdLst>
                  <a:gd name="T0" fmla="*/ 139 w 196"/>
                  <a:gd name="T1" fmla="*/ 0 h 397"/>
                  <a:gd name="T2" fmla="*/ 0 w 196"/>
                  <a:gd name="T3" fmla="*/ 226 h 397"/>
                  <a:gd name="T4" fmla="*/ 83 w 196"/>
                  <a:gd name="T5" fmla="*/ 226 h 397"/>
                  <a:gd name="T6" fmla="*/ 66 w 196"/>
                  <a:gd name="T7" fmla="*/ 397 h 397"/>
                  <a:gd name="T8" fmla="*/ 196 w 196"/>
                  <a:gd name="T9" fmla="*/ 154 h 397"/>
                  <a:gd name="T10" fmla="*/ 111 w 196"/>
                  <a:gd name="T11" fmla="*/ 154 h 397"/>
                  <a:gd name="T12" fmla="*/ 139 w 196"/>
                  <a:gd name="T13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6" h="397">
                    <a:moveTo>
                      <a:pt x="139" y="0"/>
                    </a:moveTo>
                    <a:lnTo>
                      <a:pt x="0" y="226"/>
                    </a:lnTo>
                    <a:lnTo>
                      <a:pt x="83" y="226"/>
                    </a:lnTo>
                    <a:lnTo>
                      <a:pt x="66" y="397"/>
                    </a:lnTo>
                    <a:lnTo>
                      <a:pt x="196" y="154"/>
                    </a:lnTo>
                    <a:lnTo>
                      <a:pt x="111" y="154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AC4A485-B48D-9D44-9BE5-3703643C3D97}"/>
              </a:ext>
            </a:extLst>
          </p:cNvPr>
          <p:cNvGrpSpPr/>
          <p:nvPr/>
        </p:nvGrpSpPr>
        <p:grpSpPr>
          <a:xfrm>
            <a:off x="0" y="1976919"/>
            <a:ext cx="3821178" cy="2413855"/>
            <a:chOff x="373606" y="5408400"/>
            <a:chExt cx="3821178" cy="2413855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CF02FEA-32AB-724A-B40B-53B9C1B850F0}"/>
                </a:ext>
              </a:extLst>
            </p:cNvPr>
            <p:cNvGrpSpPr/>
            <p:nvPr/>
          </p:nvGrpSpPr>
          <p:grpSpPr>
            <a:xfrm>
              <a:off x="1328057" y="5858537"/>
              <a:ext cx="1963718" cy="1963718"/>
              <a:chOff x="9982098" y="2297855"/>
              <a:chExt cx="4120383" cy="4120383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6A8147B0-2DD8-2049-BD15-6B929B369D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982098" y="2297855"/>
                <a:ext cx="4120383" cy="4120383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D1DE6C4F-1B17-B84E-9805-A0246354CB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704" t="54678" r="41943" b="34640"/>
              <a:stretch/>
            </p:blipFill>
            <p:spPr>
              <a:xfrm>
                <a:off x="11790743" y="4023876"/>
                <a:ext cx="670645" cy="691981"/>
              </a:xfrm>
              <a:prstGeom prst="rect">
                <a:avLst/>
              </a:prstGeom>
            </p:spPr>
          </p:pic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E9AA3E2-2405-9A47-B6A2-059189FDE9EB}"/>
                </a:ext>
              </a:extLst>
            </p:cNvPr>
            <p:cNvSpPr txBox="1"/>
            <p:nvPr/>
          </p:nvSpPr>
          <p:spPr>
            <a:xfrm>
              <a:off x="373606" y="5408400"/>
              <a:ext cx="382117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731502">
                <a:spcAft>
                  <a:spcPts val="600"/>
                </a:spcAft>
                <a:defRPr/>
              </a:pPr>
              <a:r>
                <a:rPr lang="en-US" sz="2800" b="1" kern="0" dirty="0">
                  <a:solidFill>
                    <a:schemeClr val="bg1"/>
                  </a:solidFill>
                  <a:latin typeface="Amazon Ember" panose="02000000000000000000" pitchFamily="2" charset="0"/>
                  <a:ea typeface="Amazon Ember" panose="02000000000000000000" pitchFamily="2" charset="0"/>
                  <a:sym typeface="Helvetica"/>
                </a:rPr>
                <a:t>Graviton2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131B70A7-9092-4045-BD9C-DE1423739BC1}"/>
              </a:ext>
            </a:extLst>
          </p:cNvPr>
          <p:cNvSpPr txBox="1"/>
          <p:nvPr/>
        </p:nvSpPr>
        <p:spPr>
          <a:xfrm>
            <a:off x="10591850" y="4412327"/>
            <a:ext cx="3821179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731502">
              <a:spcAft>
                <a:spcPts val="600"/>
              </a:spcAft>
              <a:defRPr/>
            </a:pPr>
            <a:r>
              <a:rPr lang="en-US" sz="2000" kern="0" dirty="0" err="1">
                <a:solidFill>
                  <a:srgbClr val="FFFFFF"/>
                </a:solidFill>
                <a:latin typeface="Amazon Ember" panose="02000000000000000000" pitchFamily="2" charset="0"/>
                <a:ea typeface="Amazon Ember" panose="02000000000000000000" pitchFamily="2" charset="0"/>
                <a:sym typeface="Helvetica"/>
              </a:rPr>
              <a:t>轻量级</a:t>
            </a:r>
            <a:r>
              <a:rPr lang="en-US" sz="2000" kern="0" dirty="0">
                <a:solidFill>
                  <a:srgbClr val="FFFFFF"/>
                </a:solidFill>
                <a:latin typeface="Amazon Ember" panose="02000000000000000000" pitchFamily="2" charset="0"/>
                <a:ea typeface="Amazon Ember" panose="02000000000000000000" pitchFamily="2" charset="0"/>
                <a:sym typeface="Helvetica"/>
              </a:rPr>
              <a:t> hypervisor</a:t>
            </a:r>
          </a:p>
          <a:p>
            <a:pPr algn="ctr" defTabSz="731502">
              <a:spcAft>
                <a:spcPts val="600"/>
              </a:spcAft>
              <a:defRPr/>
            </a:pPr>
            <a:r>
              <a:rPr lang="en-US" sz="2000" kern="0" dirty="0" err="1">
                <a:solidFill>
                  <a:srgbClr val="FFFFFF"/>
                </a:solidFill>
                <a:latin typeface="Amazon Ember" panose="02000000000000000000" pitchFamily="2" charset="0"/>
                <a:ea typeface="Amazon Ember" panose="02000000000000000000" pitchFamily="2" charset="0"/>
                <a:sym typeface="Helvetica"/>
              </a:rPr>
              <a:t>负责内存和</a:t>
            </a:r>
            <a:r>
              <a:rPr lang="zh-CN" altLang="en-US" sz="2000" kern="0" dirty="0">
                <a:solidFill>
                  <a:srgbClr val="FFFFFF"/>
                </a:solidFill>
                <a:latin typeface="Amazon Ember" panose="02000000000000000000" pitchFamily="2" charset="0"/>
                <a:ea typeface="Amazon Ember" panose="02000000000000000000" pitchFamily="2" charset="0"/>
                <a:sym typeface="Helvetica"/>
              </a:rPr>
              <a:t> </a:t>
            </a:r>
            <a:r>
              <a:rPr lang="en-US" altLang="zh-CN" sz="2000" kern="0" dirty="0">
                <a:solidFill>
                  <a:srgbClr val="FFFFFF"/>
                </a:solidFill>
                <a:latin typeface="Amazon Ember" panose="02000000000000000000" pitchFamily="2" charset="0"/>
                <a:ea typeface="Amazon Ember" panose="02000000000000000000" pitchFamily="2" charset="0"/>
                <a:sym typeface="Helvetica"/>
              </a:rPr>
              <a:t>CPU</a:t>
            </a:r>
            <a:r>
              <a:rPr lang="zh-CN" altLang="en-US" sz="2000" kern="0" dirty="0">
                <a:solidFill>
                  <a:srgbClr val="FFFFFF"/>
                </a:solidFill>
                <a:latin typeface="Amazon Ember" panose="02000000000000000000" pitchFamily="2" charset="0"/>
                <a:ea typeface="Amazon Ember" panose="02000000000000000000" pitchFamily="2" charset="0"/>
                <a:sym typeface="Helvetica"/>
              </a:rPr>
              <a:t> 分配</a:t>
            </a:r>
            <a:endParaRPr lang="en-US" altLang="zh-CN" sz="2000" kern="0" dirty="0">
              <a:solidFill>
                <a:srgbClr val="FFFFFF"/>
              </a:solidFill>
              <a:latin typeface="Amazon Ember" panose="02000000000000000000" pitchFamily="2" charset="0"/>
              <a:ea typeface="Amazon Ember" panose="02000000000000000000" pitchFamily="2" charset="0"/>
              <a:sym typeface="Helvetica"/>
            </a:endParaRPr>
          </a:p>
          <a:p>
            <a:pPr algn="ctr" defTabSz="731502">
              <a:spcAft>
                <a:spcPts val="600"/>
              </a:spcAft>
              <a:defRPr/>
            </a:pPr>
            <a:r>
              <a:rPr lang="en-US" sz="2000" kern="0" dirty="0" err="1">
                <a:solidFill>
                  <a:srgbClr val="FFFFFF"/>
                </a:solidFill>
                <a:latin typeface="Amazon Ember" panose="02000000000000000000" pitchFamily="2" charset="0"/>
                <a:ea typeface="Amazon Ember" panose="02000000000000000000" pitchFamily="2" charset="0"/>
                <a:sym typeface="Helvetica"/>
              </a:rPr>
              <a:t>解决裸金属的性能</a:t>
            </a:r>
            <a:endParaRPr lang="en-US" sz="2000" kern="0" dirty="0">
              <a:solidFill>
                <a:srgbClr val="FFFFFF"/>
              </a:solidFill>
              <a:latin typeface="Amazon Ember" panose="02000000000000000000" pitchFamily="2" charset="0"/>
              <a:ea typeface="Amazon Ember" panose="02000000000000000000" pitchFamily="2" charset="0"/>
              <a:sym typeface="Helvetica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903835D-E7FF-0748-991C-C1641CB149D0}"/>
              </a:ext>
            </a:extLst>
          </p:cNvPr>
          <p:cNvSpPr txBox="1"/>
          <p:nvPr/>
        </p:nvSpPr>
        <p:spPr>
          <a:xfrm>
            <a:off x="7120163" y="4406622"/>
            <a:ext cx="3703320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731502">
              <a:spcAft>
                <a:spcPts val="600"/>
              </a:spcAft>
              <a:defRPr/>
            </a:pPr>
            <a:r>
              <a:rPr lang="en-US" sz="2000" kern="0" dirty="0">
                <a:solidFill>
                  <a:srgbClr val="FFFFFF"/>
                </a:solidFill>
                <a:latin typeface="Amazon Ember" panose="02000000000000000000" pitchFamily="2" charset="0"/>
                <a:ea typeface="Amazon Ember" panose="02000000000000000000" pitchFamily="2" charset="0"/>
                <a:sym typeface="Helvetica"/>
              </a:rPr>
              <a:t>Amazon Elastic Block Store,</a:t>
            </a:r>
          </a:p>
          <a:p>
            <a:pPr algn="ctr" defTabSz="731502">
              <a:spcAft>
                <a:spcPts val="600"/>
              </a:spcAft>
              <a:defRPr/>
            </a:pPr>
            <a:r>
              <a:rPr lang="en-US" sz="2000" kern="0" dirty="0">
                <a:solidFill>
                  <a:srgbClr val="FFFFFF"/>
                </a:solidFill>
                <a:latin typeface="Amazon Ember" panose="02000000000000000000" pitchFamily="2" charset="0"/>
                <a:ea typeface="Amazon Ember" panose="02000000000000000000" pitchFamily="2" charset="0"/>
                <a:sym typeface="Helvetica"/>
              </a:rPr>
              <a:t>Elastic Network Adapter</a:t>
            </a:r>
          </a:p>
          <a:p>
            <a:pPr algn="ctr" defTabSz="731502">
              <a:spcAft>
                <a:spcPts val="600"/>
              </a:spcAft>
              <a:defRPr/>
            </a:pPr>
            <a:r>
              <a:rPr lang="en-US" sz="2000" kern="0" dirty="0">
                <a:solidFill>
                  <a:srgbClr val="FFFFFF"/>
                </a:solidFill>
                <a:latin typeface="Amazon Ember" panose="02000000000000000000" pitchFamily="2" charset="0"/>
                <a:ea typeface="Amazon Ember" panose="02000000000000000000" pitchFamily="2" charset="0"/>
                <a:sym typeface="Helvetica"/>
              </a:rPr>
              <a:t>Monitoring, and security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69417DE-222C-2043-996A-9486507F66EB}"/>
              </a:ext>
            </a:extLst>
          </p:cNvPr>
          <p:cNvSpPr txBox="1"/>
          <p:nvPr/>
        </p:nvSpPr>
        <p:spPr>
          <a:xfrm>
            <a:off x="3451373" y="4406772"/>
            <a:ext cx="3821180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731502">
              <a:spcAft>
                <a:spcPts val="600"/>
              </a:spcAft>
              <a:defRPr/>
            </a:pPr>
            <a:r>
              <a:rPr lang="en-US" sz="2000" kern="0" dirty="0" err="1">
                <a:solidFill>
                  <a:srgbClr val="FFFFFF"/>
                </a:solidFill>
                <a:latin typeface="Amazon Ember" panose="02000000000000000000" pitchFamily="2" charset="0"/>
                <a:ea typeface="Amazon Ember" panose="02000000000000000000" pitchFamily="2" charset="0"/>
                <a:sym typeface="Helvetica"/>
              </a:rPr>
              <a:t>和主板集成</a:t>
            </a:r>
            <a:endParaRPr lang="en-US" sz="2000" kern="0" dirty="0">
              <a:solidFill>
                <a:srgbClr val="FFFFFF"/>
              </a:solidFill>
              <a:latin typeface="Amazon Ember" panose="02000000000000000000" pitchFamily="2" charset="0"/>
              <a:ea typeface="Amazon Ember" panose="02000000000000000000" pitchFamily="2" charset="0"/>
              <a:sym typeface="Helvetica"/>
            </a:endParaRPr>
          </a:p>
          <a:p>
            <a:pPr algn="ctr" defTabSz="731502">
              <a:spcAft>
                <a:spcPts val="600"/>
              </a:spcAft>
              <a:defRPr/>
            </a:pPr>
            <a:r>
              <a:rPr lang="zh-CN" altLang="en-US" sz="2000" kern="0" dirty="0">
                <a:solidFill>
                  <a:srgbClr val="FFFFFF"/>
                </a:solidFill>
                <a:latin typeface="Amazon Ember" panose="02000000000000000000" pitchFamily="2" charset="0"/>
                <a:ea typeface="Amazon Ember" panose="02000000000000000000" pitchFamily="2" charset="0"/>
                <a:sym typeface="Helvetica"/>
              </a:rPr>
              <a:t>保护所有硬件资源</a:t>
            </a:r>
            <a:endParaRPr lang="en-US" sz="2000" kern="0" dirty="0">
              <a:solidFill>
                <a:srgbClr val="FFFFFF"/>
              </a:solidFill>
              <a:latin typeface="Amazon Ember" panose="02000000000000000000" pitchFamily="2" charset="0"/>
              <a:ea typeface="Amazon Ember" panose="02000000000000000000" pitchFamily="2" charset="0"/>
              <a:sym typeface="Helvetica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179737C-3193-E74E-A8DB-10E413405E02}"/>
              </a:ext>
            </a:extLst>
          </p:cNvPr>
          <p:cNvSpPr txBox="1"/>
          <p:nvPr/>
        </p:nvSpPr>
        <p:spPr>
          <a:xfrm>
            <a:off x="-2" y="4423515"/>
            <a:ext cx="382118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731502">
              <a:spcAft>
                <a:spcPts val="600"/>
              </a:spcAft>
              <a:defRPr/>
            </a:pPr>
            <a:r>
              <a:rPr lang="en-US" sz="2000" kern="0" dirty="0" err="1">
                <a:solidFill>
                  <a:srgbClr val="FFFFFF"/>
                </a:solidFill>
                <a:latin typeface="Amazon Ember" panose="02000000000000000000" pitchFamily="2" charset="0"/>
                <a:ea typeface="Amazon Ember" panose="02000000000000000000" pitchFamily="2" charset="0"/>
                <a:sym typeface="Helvetica"/>
              </a:rPr>
              <a:t>业界领先的性能</a:t>
            </a:r>
            <a:endParaRPr lang="en-US" sz="2000" kern="0" dirty="0">
              <a:solidFill>
                <a:srgbClr val="FFFFFF"/>
              </a:solidFill>
              <a:latin typeface="Amazon Ember" panose="02000000000000000000" pitchFamily="2" charset="0"/>
              <a:ea typeface="Amazon Ember" panose="02000000000000000000" pitchFamily="2" charset="0"/>
              <a:sym typeface="Helvetica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998B8EE-1A16-264F-89E2-F7B6BE735A9B}"/>
              </a:ext>
            </a:extLst>
          </p:cNvPr>
          <p:cNvSpPr/>
          <p:nvPr/>
        </p:nvSpPr>
        <p:spPr bwMode="auto">
          <a:xfrm>
            <a:off x="36594" y="5942888"/>
            <a:ext cx="14630401" cy="1169841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2">
                  <a:lumMod val="75000"/>
                </a:schemeClr>
              </a:gs>
              <a:gs pos="46000">
                <a:schemeClr val="accent5">
                  <a:lumMod val="75000"/>
                </a:schemeClr>
              </a:gs>
            </a:gsLst>
            <a:lin ang="0" scaled="0"/>
          </a:gradFill>
          <a:ln>
            <a:noFill/>
            <a:headEnd type="none" w="med" len="med"/>
            <a:tailEnd type="none" w="med" len="med"/>
          </a:ln>
          <a:effectLst>
            <a:innerShdw blurRad="304800">
              <a:prstClr val="black">
                <a:alpha val="3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9456" tIns="175565" rIns="219456" bIns="17556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11896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88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cs typeface="Segoe UI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017AA96-4B11-9445-967C-8632DDF594E4}"/>
              </a:ext>
            </a:extLst>
          </p:cNvPr>
          <p:cNvSpPr txBox="1"/>
          <p:nvPr/>
        </p:nvSpPr>
        <p:spPr>
          <a:xfrm>
            <a:off x="520110" y="6267058"/>
            <a:ext cx="1366337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31502">
              <a:spcBef>
                <a:spcPts val="1080"/>
              </a:spcBef>
              <a:spcAft>
                <a:spcPts val="1080"/>
              </a:spcAft>
              <a:defRPr/>
            </a:pPr>
            <a:r>
              <a:rPr lang="en-US" sz="2880" kern="0" dirty="0" err="1">
                <a:solidFill>
                  <a:schemeClr val="bg1"/>
                </a:solidFill>
                <a:latin typeface="Amazon Ember" panose="02000000000000000000" pitchFamily="2" charset="0"/>
                <a:ea typeface="Amazon Ember" panose="02000000000000000000" pitchFamily="2" charset="0"/>
                <a:sym typeface="Helvetica"/>
              </a:rPr>
              <a:t>专门定制</a:t>
            </a:r>
            <a:r>
              <a:rPr lang="zh-CN" altLang="en-US" sz="2880" kern="0" dirty="0">
                <a:solidFill>
                  <a:schemeClr val="bg1"/>
                </a:solidFill>
                <a:latin typeface="Amazon Ember" panose="02000000000000000000" pitchFamily="2" charset="0"/>
                <a:ea typeface="Amazon Ember" panose="02000000000000000000" pitchFamily="2" charset="0"/>
                <a:sym typeface="Helvetica"/>
              </a:rPr>
              <a:t> </a:t>
            </a:r>
            <a:r>
              <a:rPr lang="en-US" sz="2880" kern="0" dirty="0">
                <a:solidFill>
                  <a:schemeClr val="bg1"/>
                </a:solidFill>
                <a:latin typeface="Amazon Ember" panose="02000000000000000000" pitchFamily="2" charset="0"/>
                <a:ea typeface="Amazon Ember" panose="02000000000000000000" pitchFamily="2" charset="0"/>
                <a:sym typeface="Helvetica"/>
              </a:rPr>
              <a:t>&amp; </a:t>
            </a:r>
            <a:r>
              <a:rPr lang="en-US" sz="2880" kern="0" dirty="0" err="1">
                <a:solidFill>
                  <a:schemeClr val="bg1"/>
                </a:solidFill>
                <a:latin typeface="Amazon Ember" panose="02000000000000000000" pitchFamily="2" charset="0"/>
                <a:ea typeface="Amazon Ember" panose="02000000000000000000" pitchFamily="2" charset="0"/>
                <a:sym typeface="Helvetica"/>
              </a:rPr>
              <a:t>模块化</a:t>
            </a:r>
            <a:endParaRPr lang="en-US" sz="2880" b="1" kern="0" dirty="0">
              <a:solidFill>
                <a:schemeClr val="bg1"/>
              </a:solidFill>
              <a:latin typeface="Amazon Ember" panose="02000000000000000000" pitchFamily="2" charset="0"/>
              <a:ea typeface="Amazon Ember" panose="02000000000000000000" pitchFamily="2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575356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BABE3D-26C0-074E-A97F-037D0F2E4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44" y="113010"/>
            <a:ext cx="14288300" cy="1079598"/>
          </a:xfrm>
        </p:spPr>
        <p:txBody>
          <a:bodyPr/>
          <a:lstStyle/>
          <a:p>
            <a:r>
              <a:rPr lang="en-US" altLang="zh-CN" sz="4400" dirty="0"/>
              <a:t>Amazon</a:t>
            </a:r>
            <a:r>
              <a:rPr lang="zh-CN" altLang="en-US" sz="4400" dirty="0"/>
              <a:t> </a:t>
            </a:r>
            <a:r>
              <a:rPr lang="en-US" altLang="zh-CN" sz="4400" dirty="0"/>
              <a:t>Graviton</a:t>
            </a:r>
            <a:r>
              <a:rPr lang="zh-CN" altLang="en-US" sz="4400" dirty="0"/>
              <a:t> </a:t>
            </a:r>
            <a:r>
              <a:rPr lang="en-US" altLang="zh-CN" sz="4400" dirty="0"/>
              <a:t>2</a:t>
            </a:r>
            <a:r>
              <a:rPr lang="zh-CN" altLang="en-US" sz="4400" dirty="0"/>
              <a:t> </a:t>
            </a:r>
            <a:r>
              <a:rPr lang="ja-JP" altLang="en-US" sz="4400"/>
              <a:t>赋能新的实例类型</a:t>
            </a:r>
            <a:endParaRPr lang="en-US" sz="4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D6F084-4F9A-284E-90D0-1A260BCCF277}"/>
              </a:ext>
            </a:extLst>
          </p:cNvPr>
          <p:cNvSpPr txBox="1">
            <a:spLocks/>
          </p:cNvSpPr>
          <p:nvPr/>
        </p:nvSpPr>
        <p:spPr>
          <a:xfrm>
            <a:off x="428880" y="183789"/>
            <a:ext cx="13775194" cy="1098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731520" rtl="0" eaLnBrk="1" latinLnBrk="0" hangingPunct="1">
              <a:spcBef>
                <a:spcPct val="0"/>
              </a:spcBef>
              <a:buNone/>
              <a:defRPr sz="384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32B8BF-7399-F245-8803-4A4BA1FE57F7}"/>
              </a:ext>
            </a:extLst>
          </p:cNvPr>
          <p:cNvSpPr/>
          <p:nvPr/>
        </p:nvSpPr>
        <p:spPr>
          <a:xfrm>
            <a:off x="3470626" y="1750260"/>
            <a:ext cx="1356462" cy="17184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80"/>
              </a:spcBef>
            </a:pPr>
            <a:r>
              <a:rPr lang="ja-JP" altLang="en-US" sz="2800">
                <a:solidFill>
                  <a:srgbClr val="FFC000"/>
                </a:solidFill>
                <a:latin typeface="+mn-ea"/>
                <a:cs typeface="Amazon Ember Heavy" panose="020B0604020202020204" charset="0"/>
              </a:rPr>
              <a:t>通用型</a:t>
            </a:r>
            <a:r>
              <a:rPr lang="zh-CN" altLang="en-US" sz="2800" dirty="0">
                <a:solidFill>
                  <a:srgbClr val="FFC000"/>
                </a:solidFill>
                <a:latin typeface="+mn-ea"/>
                <a:cs typeface="Amazon Ember Heavy" panose="020B0604020202020204" charset="0"/>
              </a:rPr>
              <a:t> </a:t>
            </a:r>
            <a:endParaRPr lang="en-US" altLang="zh-CN" sz="2800" dirty="0">
              <a:solidFill>
                <a:srgbClr val="FFC000"/>
              </a:solidFill>
              <a:latin typeface="+mn-ea"/>
              <a:cs typeface="Amazon Ember Heavy" panose="020B0604020202020204" charset="0"/>
            </a:endParaRPr>
          </a:p>
          <a:p>
            <a:pPr algn="ctr">
              <a:spcBef>
                <a:spcPts val="1280"/>
              </a:spcBef>
            </a:pPr>
            <a:r>
              <a:rPr lang="en-US" sz="2800" b="1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M6g</a:t>
            </a:r>
          </a:p>
          <a:p>
            <a:pPr algn="ctr">
              <a:spcBef>
                <a:spcPts val="1280"/>
              </a:spcBef>
            </a:pPr>
            <a:r>
              <a:rPr lang="en-US" sz="2800" b="1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M6gd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10FC81-4CC0-A14D-A5DF-CF0BBA3999E8}"/>
              </a:ext>
            </a:extLst>
          </p:cNvPr>
          <p:cNvSpPr/>
          <p:nvPr/>
        </p:nvSpPr>
        <p:spPr>
          <a:xfrm>
            <a:off x="5698713" y="1755768"/>
            <a:ext cx="1980029" cy="23160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80"/>
              </a:spcBef>
            </a:pPr>
            <a:r>
              <a:rPr lang="ja-JP" altLang="en-US" sz="2800">
                <a:solidFill>
                  <a:srgbClr val="FFC000"/>
                </a:solidFill>
                <a:latin typeface="+mn-ea"/>
                <a:cs typeface="Amazon Ember" panose="020B0603020204020204" pitchFamily="34" charset="0"/>
              </a:rPr>
              <a:t>计算优化型</a:t>
            </a:r>
            <a:endParaRPr lang="en-US" sz="2800" dirty="0">
              <a:solidFill>
                <a:srgbClr val="FFC000"/>
              </a:solidFill>
              <a:latin typeface="+mn-ea"/>
              <a:cs typeface="Amazon Ember" panose="020B0603020204020204" pitchFamily="34" charset="0"/>
            </a:endParaRPr>
          </a:p>
          <a:p>
            <a:pPr algn="ctr">
              <a:spcBef>
                <a:spcPts val="1280"/>
              </a:spcBef>
            </a:pPr>
            <a:r>
              <a:rPr lang="en-US" sz="2800" b="1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C6g</a:t>
            </a:r>
          </a:p>
          <a:p>
            <a:pPr algn="ctr">
              <a:spcBef>
                <a:spcPts val="1280"/>
              </a:spcBef>
            </a:pPr>
            <a:r>
              <a:rPr lang="en-US" sz="2800" b="1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C6gd</a:t>
            </a:r>
          </a:p>
          <a:p>
            <a:pPr algn="ctr">
              <a:spcBef>
                <a:spcPts val="1280"/>
              </a:spcBef>
            </a:pPr>
            <a:r>
              <a:rPr lang="en-US" sz="2800" b="1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C6gn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0B886C-08AB-7A40-9E33-4BBB444E93CE}"/>
              </a:ext>
            </a:extLst>
          </p:cNvPr>
          <p:cNvSpPr/>
          <p:nvPr/>
        </p:nvSpPr>
        <p:spPr>
          <a:xfrm>
            <a:off x="8550367" y="1750260"/>
            <a:ext cx="1980029" cy="17184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80"/>
              </a:spcBef>
            </a:pPr>
            <a:r>
              <a:rPr lang="ja-JP" altLang="en-US" sz="2800">
                <a:solidFill>
                  <a:srgbClr val="FFC000"/>
                </a:solidFill>
                <a:latin typeface="+mn-ea"/>
                <a:cs typeface="Amazon Ember" panose="020B0603020204020204" pitchFamily="34" charset="0"/>
              </a:rPr>
              <a:t>内存优化型</a:t>
            </a:r>
            <a:endParaRPr lang="en-US" sz="2800" dirty="0">
              <a:solidFill>
                <a:srgbClr val="FFC000"/>
              </a:solidFill>
              <a:latin typeface="+mn-ea"/>
              <a:cs typeface="Amazon Ember" panose="020B0603020204020204" pitchFamily="34" charset="0"/>
            </a:endParaRPr>
          </a:p>
          <a:p>
            <a:pPr algn="ctr">
              <a:spcBef>
                <a:spcPts val="1280"/>
              </a:spcBef>
            </a:pPr>
            <a:r>
              <a:rPr lang="en-US" sz="2800" b="1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R6g</a:t>
            </a:r>
          </a:p>
          <a:p>
            <a:pPr algn="ctr">
              <a:spcBef>
                <a:spcPts val="1280"/>
              </a:spcBef>
            </a:pPr>
            <a:r>
              <a:rPr lang="en-US" sz="2800" b="1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R6gd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189CB4-51A0-4248-8AEA-5800C38DE301}"/>
              </a:ext>
            </a:extLst>
          </p:cNvPr>
          <p:cNvSpPr txBox="1"/>
          <p:nvPr/>
        </p:nvSpPr>
        <p:spPr>
          <a:xfrm>
            <a:off x="1332133" y="4619245"/>
            <a:ext cx="12693218" cy="2603790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+mn-ea"/>
              </a:rPr>
              <a:t>属性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+mn-ea"/>
              </a:rPr>
              <a:t>d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： 提供本地</a:t>
            </a:r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+mn-ea"/>
              </a:rPr>
              <a:t>NVMe</a:t>
            </a:r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 SSD 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存储选项</a:t>
            </a:r>
            <a:endParaRPr lang="en-US" altLang="zh-CN" sz="2000" dirty="0">
              <a:solidFill>
                <a:schemeClr val="bg1"/>
              </a:solidFill>
              <a:latin typeface="+mn-ea"/>
            </a:endParaRPr>
          </a:p>
          <a:p>
            <a:pPr marL="342900" indent="-3429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属性 </a:t>
            </a:r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n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： 提供更高的网络性能，提供最高达 </a:t>
            </a:r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100Gbps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的网络吞吐能力</a:t>
            </a:r>
            <a:endParaRPr lang="en-US" altLang="zh-CN" sz="2000" dirty="0">
              <a:solidFill>
                <a:schemeClr val="bg1"/>
              </a:solidFill>
              <a:latin typeface="+mn-ea"/>
            </a:endParaRPr>
          </a:p>
          <a:p>
            <a:pPr marL="342900" indent="-3429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M/C/R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 系列提供裸金属系列选择（</a:t>
            </a:r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M6g.metal M6gd.metal C6g.metal C6gd.metal R6g.metal R6gd.metal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）</a:t>
            </a:r>
            <a:endParaRPr lang="en-US" altLang="zh-CN" sz="2000" dirty="0">
              <a:solidFill>
                <a:schemeClr val="bg1"/>
              </a:solidFill>
              <a:latin typeface="+mn-ea"/>
            </a:endParaRPr>
          </a:p>
          <a:p>
            <a:pPr marL="342900" indent="-3429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+mn-ea"/>
              </a:rPr>
              <a:t>支持所有的购买方式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：</a:t>
            </a:r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RI, On-Demand, Spot</a:t>
            </a:r>
          </a:p>
          <a:p>
            <a:pPr marL="342900" indent="-3429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M6g, C6g, R6g, T4g 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在中国区域已经支持</a:t>
            </a:r>
            <a:endParaRPr lang="en-US" altLang="zh-CN" sz="2000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850F86-8575-E74C-84EC-3350A61E46B3}"/>
              </a:ext>
            </a:extLst>
          </p:cNvPr>
          <p:cNvCxnSpPr>
            <a:cxnSpLocks/>
          </p:cNvCxnSpPr>
          <p:nvPr/>
        </p:nvCxnSpPr>
        <p:spPr>
          <a:xfrm>
            <a:off x="883468" y="4313739"/>
            <a:ext cx="12732324" cy="30800"/>
          </a:xfrm>
          <a:prstGeom prst="line">
            <a:avLst/>
          </a:prstGeom>
          <a:ln w="19050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2A56FC8-F96D-D84C-ACF0-A6334EE9D52F}"/>
              </a:ext>
            </a:extLst>
          </p:cNvPr>
          <p:cNvSpPr/>
          <p:nvPr/>
        </p:nvSpPr>
        <p:spPr>
          <a:xfrm>
            <a:off x="524397" y="1759831"/>
            <a:ext cx="2433679" cy="11208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80"/>
              </a:spcBef>
            </a:pPr>
            <a:r>
              <a:rPr lang="ja-JP" altLang="en-US" sz="2800">
                <a:solidFill>
                  <a:srgbClr val="FFC000"/>
                </a:solidFill>
                <a:latin typeface="+mn-ea"/>
                <a:cs typeface="Amazon Ember Heavy" panose="020B0604020202020204" charset="0"/>
              </a:rPr>
              <a:t>可突增通用型</a:t>
            </a:r>
            <a:r>
              <a:rPr lang="zh-CN" altLang="en-US" sz="2800" dirty="0">
                <a:solidFill>
                  <a:srgbClr val="FFC000"/>
                </a:solidFill>
                <a:latin typeface="+mn-ea"/>
                <a:cs typeface="Amazon Ember Heavy" panose="020B0604020202020204" charset="0"/>
              </a:rPr>
              <a:t> </a:t>
            </a:r>
            <a:endParaRPr lang="en-US" altLang="zh-CN" sz="2800" dirty="0">
              <a:solidFill>
                <a:srgbClr val="FFC000"/>
              </a:solidFill>
              <a:latin typeface="+mn-ea"/>
              <a:cs typeface="Amazon Ember Heavy" panose="020B0604020202020204" charset="0"/>
            </a:endParaRPr>
          </a:p>
          <a:p>
            <a:pPr algn="ctr">
              <a:spcBef>
                <a:spcPts val="1280"/>
              </a:spcBef>
            </a:pPr>
            <a:r>
              <a:rPr lang="en-US" sz="2800" b="1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T</a:t>
            </a:r>
            <a:r>
              <a:rPr lang="en-US" altLang="zh-CN" sz="2800" b="1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4</a:t>
            </a:r>
            <a:r>
              <a:rPr lang="en-US" sz="2800" b="1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BAD26A-E723-5F4C-B60B-2C23AA5D7782}"/>
              </a:ext>
            </a:extLst>
          </p:cNvPr>
          <p:cNvSpPr/>
          <p:nvPr/>
        </p:nvSpPr>
        <p:spPr>
          <a:xfrm>
            <a:off x="11402020" y="1750260"/>
            <a:ext cx="1980029" cy="11208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80"/>
              </a:spcBef>
            </a:pPr>
            <a:r>
              <a:rPr lang="ja-JP" altLang="en-US" sz="2800">
                <a:solidFill>
                  <a:srgbClr val="FFC000"/>
                </a:solidFill>
                <a:latin typeface="+mn-ea"/>
                <a:cs typeface="Amazon Ember" panose="020B0603020204020204" pitchFamily="34" charset="0"/>
              </a:rPr>
              <a:t>内存密集型</a:t>
            </a:r>
            <a:endParaRPr lang="en-US" sz="2800" dirty="0">
              <a:solidFill>
                <a:srgbClr val="FFC000"/>
              </a:solidFill>
              <a:latin typeface="+mn-ea"/>
              <a:cs typeface="Amazon Ember" panose="020B0603020204020204" pitchFamily="34" charset="0"/>
            </a:endParaRPr>
          </a:p>
          <a:p>
            <a:pPr algn="ctr">
              <a:spcBef>
                <a:spcPts val="1280"/>
              </a:spcBef>
            </a:pPr>
            <a:r>
              <a:rPr lang="en-US" sz="2800" b="1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X</a:t>
            </a:r>
            <a:r>
              <a:rPr lang="en-US" altLang="zh-CN" sz="2800" b="1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2gd</a:t>
            </a:r>
            <a:endParaRPr lang="en-US" sz="2800" b="1" dirty="0">
              <a:solidFill>
                <a:schemeClr val="bg1"/>
              </a:solidFill>
              <a:latin typeface="+mn-ea"/>
              <a:cs typeface="Amazon Ember" panose="020B06030202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349497-AD70-8D43-87C2-82DA35084D71}"/>
              </a:ext>
            </a:extLst>
          </p:cNvPr>
          <p:cNvSpPr txBox="1"/>
          <p:nvPr/>
        </p:nvSpPr>
        <p:spPr>
          <a:xfrm>
            <a:off x="7215354" y="3605121"/>
            <a:ext cx="1478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000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100Gbps</a:t>
            </a:r>
            <a:r>
              <a:rPr lang="zh-CN" altLang="en-US" sz="1000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 网络连接</a:t>
            </a:r>
            <a:endParaRPr lang="en-US" altLang="zh-CN" sz="1000" dirty="0">
              <a:solidFill>
                <a:schemeClr val="bg1"/>
              </a:solidFill>
              <a:latin typeface="+mn-ea"/>
              <a:cs typeface="Amazon Ember" panose="020B0603020204020204" pitchFamily="34" charset="0"/>
            </a:endParaRPr>
          </a:p>
          <a:p>
            <a:pPr algn="l"/>
            <a:r>
              <a:rPr lang="en-US" altLang="zh-CN" sz="1000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38Gbps</a:t>
            </a:r>
            <a:r>
              <a:rPr lang="zh-CN" altLang="en-US" sz="1000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 </a:t>
            </a:r>
            <a:r>
              <a:rPr lang="en-US" altLang="zh-CN" sz="1000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EBS</a:t>
            </a:r>
            <a:endParaRPr lang="en-CN" sz="1000" dirty="0" err="1">
              <a:solidFill>
                <a:schemeClr val="bg1"/>
              </a:solidFill>
              <a:latin typeface="+mn-ea"/>
              <a:cs typeface="Amazon Ember" panose="020B06030202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A97D02-4D1D-9742-B27D-B06C2613B2BD}"/>
              </a:ext>
            </a:extLst>
          </p:cNvPr>
          <p:cNvSpPr txBox="1"/>
          <p:nvPr/>
        </p:nvSpPr>
        <p:spPr>
          <a:xfrm>
            <a:off x="13007602" y="2486358"/>
            <a:ext cx="14786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1TB</a:t>
            </a:r>
            <a:r>
              <a:rPr lang="zh-CN" altLang="en-US" sz="1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内存</a:t>
            </a:r>
            <a:endParaRPr lang="en-CN" sz="1000" dirty="0" err="1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4736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6528E-6 3.51852E-6 L 4.96528E-6 0.02623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6528E-6 3.51852E-6 L 4.96528E-6 0.02623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6528E-6 3.51852E-6 L 4.96528E-6 0.02623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29861E-6 0.08526 L 3.29861E-6 2.77778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6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6528E-6 3.51852E-6 L 4.96528E-6 0.02623 " pathEditMode="relative" rAng="0" ptsTypes="AA">
                                      <p:cBhvr>
                                        <p:cTn id="29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6528E-6 3.51852E-6 L 4.96528E-6 0.02623 " pathEditMode="relative" rAng="0" ptsTypes="AA">
                                      <p:cBhvr>
                                        <p:cTn id="34" dur="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11" grpId="0"/>
      <p:bldP spid="11" grpId="1"/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87F8BCB-AB5B-4141-8316-75BBE25CB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83898"/>
            <a:ext cx="13510260" cy="993392"/>
          </a:xfrm>
        </p:spPr>
        <p:txBody>
          <a:bodyPr/>
          <a:lstStyle/>
          <a:p>
            <a:r>
              <a:rPr lang="en-US" dirty="0">
                <a:latin typeface="+mj-lt"/>
              </a:rPr>
              <a:t>Amazon EC2 M6g: </a:t>
            </a:r>
            <a:r>
              <a:rPr lang="en-US" dirty="0" err="1">
                <a:latin typeface="+mj-lt"/>
              </a:rPr>
              <a:t>规格列表</a:t>
            </a:r>
            <a:endParaRPr lang="en-US" dirty="0">
              <a:latin typeface="+mj-lt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DA24022-A1C0-0249-8AD7-1412EA0EE3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955475"/>
              </p:ext>
            </p:extLst>
          </p:nvPr>
        </p:nvGraphicFramePr>
        <p:xfrm>
          <a:off x="320304" y="1085184"/>
          <a:ext cx="13987008" cy="623378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78936">
                  <a:extLst>
                    <a:ext uri="{9D8B030D-6E8A-4147-A177-3AD203B41FA5}">
                      <a16:colId xmlns:a16="http://schemas.microsoft.com/office/drawing/2014/main" val="1213551724"/>
                    </a:ext>
                  </a:extLst>
                </a:gridCol>
                <a:gridCol w="934073">
                  <a:extLst>
                    <a:ext uri="{9D8B030D-6E8A-4147-A177-3AD203B41FA5}">
                      <a16:colId xmlns:a16="http://schemas.microsoft.com/office/drawing/2014/main" val="3401370876"/>
                    </a:ext>
                  </a:extLst>
                </a:gridCol>
                <a:gridCol w="1769824">
                  <a:extLst>
                    <a:ext uri="{9D8B030D-6E8A-4147-A177-3AD203B41FA5}">
                      <a16:colId xmlns:a16="http://schemas.microsoft.com/office/drawing/2014/main" val="3687282972"/>
                    </a:ext>
                  </a:extLst>
                </a:gridCol>
                <a:gridCol w="2441701">
                  <a:extLst>
                    <a:ext uri="{9D8B030D-6E8A-4147-A177-3AD203B41FA5}">
                      <a16:colId xmlns:a16="http://schemas.microsoft.com/office/drawing/2014/main" val="3902724979"/>
                    </a:ext>
                  </a:extLst>
                </a:gridCol>
                <a:gridCol w="2037493">
                  <a:extLst>
                    <a:ext uri="{9D8B030D-6E8A-4147-A177-3AD203B41FA5}">
                      <a16:colId xmlns:a16="http://schemas.microsoft.com/office/drawing/2014/main" val="274315463"/>
                    </a:ext>
                  </a:extLst>
                </a:gridCol>
                <a:gridCol w="2089716">
                  <a:extLst>
                    <a:ext uri="{9D8B030D-6E8A-4147-A177-3AD203B41FA5}">
                      <a16:colId xmlns:a16="http://schemas.microsoft.com/office/drawing/2014/main" val="633837236"/>
                    </a:ext>
                  </a:extLst>
                </a:gridCol>
                <a:gridCol w="2635265">
                  <a:extLst>
                    <a:ext uri="{9D8B030D-6E8A-4147-A177-3AD203B41FA5}">
                      <a16:colId xmlns:a16="http://schemas.microsoft.com/office/drawing/2014/main" val="3670445140"/>
                    </a:ext>
                  </a:extLst>
                </a:gridCol>
              </a:tblGrid>
              <a:tr h="70249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Instance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vCPUs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Memory</a:t>
                      </a:r>
                    </a:p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(GB)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Network</a:t>
                      </a:r>
                    </a:p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Bandwidth (Gbps)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EBS</a:t>
                      </a:r>
                    </a:p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Optimized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EBS Bandwidth</a:t>
                      </a:r>
                    </a:p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(Mbps)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EBS Optimized Burst</a:t>
                      </a:r>
                      <a:r>
                        <a:rPr lang="en-US" sz="1800" baseline="0" dirty="0">
                          <a:latin typeface="+mn-lt"/>
                        </a:rPr>
                        <a:t> Bandwidth (Mbps)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9594700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m6g.medium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Up to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315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4,750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810480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m6g.large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</a:rPr>
                        <a:t>Up to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630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4,750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9189814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m6g.xlarge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16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</a:rPr>
                        <a:t>Up to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1,188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4,750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4510270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m6g.2xlarge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</a:rPr>
                        <a:t>Up to 10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2,375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4,750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0203571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m6g.4xlarge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64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</a:rPr>
                        <a:t>Up to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4,750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4,750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4768986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m6g.8xlarge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</a:rPr>
                        <a:t>12Gbps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9,000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9,000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0034071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m6g.12xlarge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</a:rPr>
                        <a:t>20Gbps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13,500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13,500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657509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m6g.16xlarge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256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</a:rPr>
                        <a:t>25Gbps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19,000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19,000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581444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m6g.metal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256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</a:rPr>
                        <a:t>25Gbps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19,000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19,000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37855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7447171-94DF-5D45-AE8A-BC949438FDD1}"/>
              </a:ext>
            </a:extLst>
          </p:cNvPr>
          <p:cNvSpPr/>
          <p:nvPr/>
        </p:nvSpPr>
        <p:spPr>
          <a:xfrm>
            <a:off x="2844075" y="7610029"/>
            <a:ext cx="112148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Amazon Regions – US East (</a:t>
            </a:r>
            <a:r>
              <a:rPr lang="en-US" sz="1400" dirty="0" err="1">
                <a:solidFill>
                  <a:schemeClr val="bg1"/>
                </a:solidFill>
              </a:rPr>
              <a:t>N.Virginia</a:t>
            </a:r>
            <a:r>
              <a:rPr lang="en-US" sz="1400" dirty="0">
                <a:solidFill>
                  <a:schemeClr val="bg1"/>
                </a:solidFill>
              </a:rPr>
              <a:t> and Ohio), US West (Oregon), Europe (Ireland &amp; Frankfurt), and Asia Pacific (Tokyo)</a:t>
            </a:r>
          </a:p>
        </p:txBody>
      </p:sp>
    </p:spTree>
    <p:extLst>
      <p:ext uri="{BB962C8B-B14F-4D97-AF65-F5344CB8AC3E}">
        <p14:creationId xmlns:p14="http://schemas.microsoft.com/office/powerpoint/2010/main" val="110074396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6D2F021-CD7A-CD42-8991-086069BDA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83898"/>
            <a:ext cx="13510260" cy="993392"/>
          </a:xfrm>
        </p:spPr>
        <p:txBody>
          <a:bodyPr/>
          <a:lstStyle/>
          <a:p>
            <a:r>
              <a:rPr lang="en-US" dirty="0">
                <a:latin typeface="+mj-lt"/>
              </a:rPr>
              <a:t>Amazon EC2 C6g: </a:t>
            </a:r>
            <a:r>
              <a:rPr lang="en-US" dirty="0" err="1"/>
              <a:t>规格列表</a:t>
            </a:r>
            <a:endParaRPr lang="en-US" dirty="0">
              <a:latin typeface="+mj-lt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E51202A-713E-8846-A3A4-4BE1850FD5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415506"/>
              </p:ext>
            </p:extLst>
          </p:nvPr>
        </p:nvGraphicFramePr>
        <p:xfrm>
          <a:off x="320304" y="1085184"/>
          <a:ext cx="13987008" cy="623378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78936">
                  <a:extLst>
                    <a:ext uri="{9D8B030D-6E8A-4147-A177-3AD203B41FA5}">
                      <a16:colId xmlns:a16="http://schemas.microsoft.com/office/drawing/2014/main" val="1213551724"/>
                    </a:ext>
                  </a:extLst>
                </a:gridCol>
                <a:gridCol w="934073">
                  <a:extLst>
                    <a:ext uri="{9D8B030D-6E8A-4147-A177-3AD203B41FA5}">
                      <a16:colId xmlns:a16="http://schemas.microsoft.com/office/drawing/2014/main" val="3401370876"/>
                    </a:ext>
                  </a:extLst>
                </a:gridCol>
                <a:gridCol w="1769824">
                  <a:extLst>
                    <a:ext uri="{9D8B030D-6E8A-4147-A177-3AD203B41FA5}">
                      <a16:colId xmlns:a16="http://schemas.microsoft.com/office/drawing/2014/main" val="3687282972"/>
                    </a:ext>
                  </a:extLst>
                </a:gridCol>
                <a:gridCol w="2441701">
                  <a:extLst>
                    <a:ext uri="{9D8B030D-6E8A-4147-A177-3AD203B41FA5}">
                      <a16:colId xmlns:a16="http://schemas.microsoft.com/office/drawing/2014/main" val="3902724979"/>
                    </a:ext>
                  </a:extLst>
                </a:gridCol>
                <a:gridCol w="2037493">
                  <a:extLst>
                    <a:ext uri="{9D8B030D-6E8A-4147-A177-3AD203B41FA5}">
                      <a16:colId xmlns:a16="http://schemas.microsoft.com/office/drawing/2014/main" val="274315463"/>
                    </a:ext>
                  </a:extLst>
                </a:gridCol>
                <a:gridCol w="2089716">
                  <a:extLst>
                    <a:ext uri="{9D8B030D-6E8A-4147-A177-3AD203B41FA5}">
                      <a16:colId xmlns:a16="http://schemas.microsoft.com/office/drawing/2014/main" val="633837236"/>
                    </a:ext>
                  </a:extLst>
                </a:gridCol>
                <a:gridCol w="2635265">
                  <a:extLst>
                    <a:ext uri="{9D8B030D-6E8A-4147-A177-3AD203B41FA5}">
                      <a16:colId xmlns:a16="http://schemas.microsoft.com/office/drawing/2014/main" val="3670445140"/>
                    </a:ext>
                  </a:extLst>
                </a:gridCol>
              </a:tblGrid>
              <a:tr h="70249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Instance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vCPUs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Memory</a:t>
                      </a:r>
                    </a:p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(GB)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Network</a:t>
                      </a:r>
                    </a:p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Bandwidth (Gbps)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EBS</a:t>
                      </a:r>
                    </a:p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Optimized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EBS Bandwidth</a:t>
                      </a:r>
                    </a:p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(Mbps)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EBS Optimized Burst</a:t>
                      </a:r>
                      <a:r>
                        <a:rPr lang="en-US" sz="1800" baseline="0" dirty="0">
                          <a:latin typeface="+mn-lt"/>
                        </a:rPr>
                        <a:t> Bandwidth (Mbps)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9594700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c6g.medium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2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Up to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315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4,750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810480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c6g.large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</a:rPr>
                        <a:t>Up to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630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4,750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9189814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c6g.xlarge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8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</a:rPr>
                        <a:t>Up to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1,188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4,750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4510270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c6g.2xlarge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</a:rPr>
                        <a:t>Up to 10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2,375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4,750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0203571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c6g.4xlarge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32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</a:rPr>
                        <a:t>Up to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4,750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4,750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4768986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c6g.8xlarge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</a:rPr>
                        <a:t>12Gbps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9,000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9,000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0034071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c6g.12xlarge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</a:rPr>
                        <a:t>20Gbps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13,500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13,500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657509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c6g.16xlarge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</a:rPr>
                        <a:t>25Gbps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19,000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19,000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581444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c6g.metal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</a:rPr>
                        <a:t>25Gbps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19,000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19,000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37855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1E202D5-C167-6C44-AF7A-678C218F5DAA}"/>
              </a:ext>
            </a:extLst>
          </p:cNvPr>
          <p:cNvSpPr/>
          <p:nvPr/>
        </p:nvSpPr>
        <p:spPr>
          <a:xfrm>
            <a:off x="2324713" y="7610028"/>
            <a:ext cx="128657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Amazon Regions – US East (</a:t>
            </a:r>
            <a:r>
              <a:rPr lang="en-US" sz="1400" dirty="0" err="1">
                <a:solidFill>
                  <a:schemeClr val="bg1"/>
                </a:solidFill>
              </a:rPr>
              <a:t>N.Virginia</a:t>
            </a:r>
            <a:r>
              <a:rPr lang="en-US" sz="1400" dirty="0">
                <a:solidFill>
                  <a:schemeClr val="bg1"/>
                </a:solidFill>
              </a:rPr>
              <a:t> and Ohio), US West (Oregon), Europe (Ireland &amp; Frankfurt), and Asia Pacific (Tokyo)</a:t>
            </a:r>
          </a:p>
        </p:txBody>
      </p:sp>
    </p:spTree>
    <p:extLst>
      <p:ext uri="{BB962C8B-B14F-4D97-AF65-F5344CB8AC3E}">
        <p14:creationId xmlns:p14="http://schemas.microsoft.com/office/powerpoint/2010/main" val="134750741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AC4963-A050-C546-9D36-EBD3000F3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83898"/>
            <a:ext cx="13510260" cy="993392"/>
          </a:xfrm>
        </p:spPr>
        <p:txBody>
          <a:bodyPr/>
          <a:lstStyle/>
          <a:p>
            <a:r>
              <a:rPr lang="en-US" dirty="0"/>
              <a:t>Amazon EC2 T</a:t>
            </a:r>
            <a:r>
              <a:rPr lang="en-US" altLang="zh-CN" dirty="0"/>
              <a:t>4</a:t>
            </a:r>
            <a:r>
              <a:rPr lang="en-US" dirty="0"/>
              <a:t>g: </a:t>
            </a:r>
            <a:r>
              <a:rPr lang="en-US" dirty="0" err="1"/>
              <a:t>规格列表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B5E6E52-14BD-814C-8164-E1B3A6866EA8}"/>
              </a:ext>
            </a:extLst>
          </p:cNvPr>
          <p:cNvGraphicFramePr>
            <a:graphicFrameLocks noGrp="1"/>
          </p:cNvGraphicFramePr>
          <p:nvPr/>
        </p:nvGraphicFramePr>
        <p:xfrm>
          <a:off x="548640" y="1258272"/>
          <a:ext cx="9859799" cy="50046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78936">
                  <a:extLst>
                    <a:ext uri="{9D8B030D-6E8A-4147-A177-3AD203B41FA5}">
                      <a16:colId xmlns:a16="http://schemas.microsoft.com/office/drawing/2014/main" val="1213551724"/>
                    </a:ext>
                  </a:extLst>
                </a:gridCol>
                <a:gridCol w="934073">
                  <a:extLst>
                    <a:ext uri="{9D8B030D-6E8A-4147-A177-3AD203B41FA5}">
                      <a16:colId xmlns:a16="http://schemas.microsoft.com/office/drawing/2014/main" val="3401370876"/>
                    </a:ext>
                  </a:extLst>
                </a:gridCol>
                <a:gridCol w="1769824">
                  <a:extLst>
                    <a:ext uri="{9D8B030D-6E8A-4147-A177-3AD203B41FA5}">
                      <a16:colId xmlns:a16="http://schemas.microsoft.com/office/drawing/2014/main" val="3687282972"/>
                    </a:ext>
                  </a:extLst>
                </a:gridCol>
                <a:gridCol w="2441701">
                  <a:extLst>
                    <a:ext uri="{9D8B030D-6E8A-4147-A177-3AD203B41FA5}">
                      <a16:colId xmlns:a16="http://schemas.microsoft.com/office/drawing/2014/main" val="3902724979"/>
                    </a:ext>
                  </a:extLst>
                </a:gridCol>
                <a:gridCol w="2635265">
                  <a:extLst>
                    <a:ext uri="{9D8B030D-6E8A-4147-A177-3AD203B41FA5}">
                      <a16:colId xmlns:a16="http://schemas.microsoft.com/office/drawing/2014/main" val="3670445140"/>
                    </a:ext>
                  </a:extLst>
                </a:gridCol>
              </a:tblGrid>
              <a:tr h="70249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vCPUs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Memory</a:t>
                      </a:r>
                    </a:p>
                    <a:p>
                      <a:pPr algn="ctr"/>
                      <a:r>
                        <a:rPr lang="en-US" sz="1800" dirty="0"/>
                        <a:t>(GB)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Network</a:t>
                      </a:r>
                    </a:p>
                    <a:p>
                      <a:pPr algn="ctr"/>
                      <a:r>
                        <a:rPr lang="en-US" sz="1800" dirty="0"/>
                        <a:t>Bandwidth (Gbps)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EBS Optimized Burst</a:t>
                      </a:r>
                      <a:r>
                        <a:rPr lang="en-US" sz="1800" baseline="0" dirty="0"/>
                        <a:t> Bandwidth (Mbps)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9594700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t4g.nano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Up to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Up to 2,</a:t>
                      </a:r>
                      <a:r>
                        <a:rPr lang="en-US" altLang="zh-CN" sz="1800" dirty="0"/>
                        <a:t>085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810480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t4g.micro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Up to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Up to 2,</a:t>
                      </a:r>
                      <a:r>
                        <a:rPr lang="en-US" altLang="zh-CN" sz="1800" dirty="0"/>
                        <a:t>085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9189814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marL="0" marR="0" lvl="0" indent="0" algn="ctr" defTabSz="7315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t4g.small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Up to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315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Up to 2,</a:t>
                      </a:r>
                      <a:r>
                        <a:rPr lang="en-US" altLang="zh-CN" sz="1800" dirty="0"/>
                        <a:t>085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4510270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marL="0" marR="0" lvl="0" indent="0" algn="ctr" defTabSz="7315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t4g.medium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Up to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315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Up to 2,</a:t>
                      </a:r>
                      <a:r>
                        <a:rPr lang="en-US" altLang="zh-CN" sz="1800" dirty="0"/>
                        <a:t>085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0203571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marL="0" marR="0" lvl="0" indent="0" algn="ctr" defTabSz="7315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t4g.large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Up to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315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Up to 2,780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4768986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marL="0" marR="0" lvl="0" indent="0" algn="ctr" defTabSz="7315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t4g.xlarge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Up to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315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Up to 2,780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0034071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marL="0" marR="0" lvl="0" indent="0" algn="ctr" defTabSz="7315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t4g.xlarge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Up to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315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Up to 2,780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65750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C4A23E4-E1ED-D44B-9DA1-D2EF2EF7FB39}"/>
              </a:ext>
            </a:extLst>
          </p:cNvPr>
          <p:cNvSpPr txBox="1"/>
          <p:nvPr/>
        </p:nvSpPr>
        <p:spPr>
          <a:xfrm>
            <a:off x="548640" y="6802051"/>
            <a:ext cx="12328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截止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2021.6.30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所有账号每月提供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750</a:t>
            </a:r>
            <a:r>
              <a:rPr lang="zh-CN" altLang="en-US" sz="1600" dirty="0">
                <a:solidFill>
                  <a:schemeClr val="bg1"/>
                </a:solidFill>
              </a:rPr>
              <a:t>小时 </a:t>
            </a:r>
            <a:r>
              <a:rPr lang="en-US" sz="1600" dirty="0">
                <a:solidFill>
                  <a:schemeClr val="bg1"/>
                </a:solidFill>
              </a:rPr>
              <a:t>t4g.micro </a:t>
            </a:r>
            <a:r>
              <a:rPr lang="en-US" sz="1600" dirty="0" err="1">
                <a:solidFill>
                  <a:schemeClr val="bg1"/>
                </a:solidFill>
              </a:rPr>
              <a:t>免费使用时长</a:t>
            </a:r>
            <a:endParaRPr lang="en-CN" sz="1600" dirty="0" err="1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83544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E4F877C-C97F-BB42-90DC-3C6F44E5D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83898"/>
            <a:ext cx="13510260" cy="993392"/>
          </a:xfrm>
        </p:spPr>
        <p:txBody>
          <a:bodyPr/>
          <a:lstStyle/>
          <a:p>
            <a:r>
              <a:rPr lang="en-US" dirty="0">
                <a:latin typeface="+mj-lt"/>
              </a:rPr>
              <a:t>Amazon EC2 R6g: </a:t>
            </a:r>
            <a:r>
              <a:rPr lang="en-US" dirty="0" err="1">
                <a:latin typeface="+mj-lt"/>
              </a:rPr>
              <a:t>规格列表</a:t>
            </a:r>
            <a:endParaRPr lang="en-US" dirty="0">
              <a:latin typeface="+mj-lt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56288D3-E082-4549-8AEA-CF3C674FF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021085"/>
              </p:ext>
            </p:extLst>
          </p:nvPr>
        </p:nvGraphicFramePr>
        <p:xfrm>
          <a:off x="320304" y="1085184"/>
          <a:ext cx="13987008" cy="623378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78936">
                  <a:extLst>
                    <a:ext uri="{9D8B030D-6E8A-4147-A177-3AD203B41FA5}">
                      <a16:colId xmlns:a16="http://schemas.microsoft.com/office/drawing/2014/main" val="1213551724"/>
                    </a:ext>
                  </a:extLst>
                </a:gridCol>
                <a:gridCol w="934073">
                  <a:extLst>
                    <a:ext uri="{9D8B030D-6E8A-4147-A177-3AD203B41FA5}">
                      <a16:colId xmlns:a16="http://schemas.microsoft.com/office/drawing/2014/main" val="3401370876"/>
                    </a:ext>
                  </a:extLst>
                </a:gridCol>
                <a:gridCol w="1769824">
                  <a:extLst>
                    <a:ext uri="{9D8B030D-6E8A-4147-A177-3AD203B41FA5}">
                      <a16:colId xmlns:a16="http://schemas.microsoft.com/office/drawing/2014/main" val="3687282972"/>
                    </a:ext>
                  </a:extLst>
                </a:gridCol>
                <a:gridCol w="2441701">
                  <a:extLst>
                    <a:ext uri="{9D8B030D-6E8A-4147-A177-3AD203B41FA5}">
                      <a16:colId xmlns:a16="http://schemas.microsoft.com/office/drawing/2014/main" val="3902724979"/>
                    </a:ext>
                  </a:extLst>
                </a:gridCol>
                <a:gridCol w="2037493">
                  <a:extLst>
                    <a:ext uri="{9D8B030D-6E8A-4147-A177-3AD203B41FA5}">
                      <a16:colId xmlns:a16="http://schemas.microsoft.com/office/drawing/2014/main" val="274315463"/>
                    </a:ext>
                  </a:extLst>
                </a:gridCol>
                <a:gridCol w="2089716">
                  <a:extLst>
                    <a:ext uri="{9D8B030D-6E8A-4147-A177-3AD203B41FA5}">
                      <a16:colId xmlns:a16="http://schemas.microsoft.com/office/drawing/2014/main" val="633837236"/>
                    </a:ext>
                  </a:extLst>
                </a:gridCol>
                <a:gridCol w="2635265">
                  <a:extLst>
                    <a:ext uri="{9D8B030D-6E8A-4147-A177-3AD203B41FA5}">
                      <a16:colId xmlns:a16="http://schemas.microsoft.com/office/drawing/2014/main" val="3670445140"/>
                    </a:ext>
                  </a:extLst>
                </a:gridCol>
              </a:tblGrid>
              <a:tr h="70249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Instance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vCPUs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Memory</a:t>
                      </a:r>
                    </a:p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(GB)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Network</a:t>
                      </a:r>
                    </a:p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Bandwidth (Gbps)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EBS</a:t>
                      </a:r>
                    </a:p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Optimized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EBS Bandwidth</a:t>
                      </a:r>
                    </a:p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(Mbps)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EBS Optimized Burst</a:t>
                      </a:r>
                      <a:r>
                        <a:rPr lang="en-US" sz="1800" baseline="0" dirty="0">
                          <a:latin typeface="+mn-lt"/>
                        </a:rPr>
                        <a:t> Bandwidth (Mbps)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9594700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r6g.medium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8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Up to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315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4,750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810480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r6g.large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</a:rPr>
                        <a:t>Up to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630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4,750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9189814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r6g.xlarge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32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</a:rPr>
                        <a:t>Up to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1,188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4,750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4510270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r6g.2xlarge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</a:rPr>
                        <a:t>Up to 10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2,375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4,750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0203571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r6g.4xlarge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128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</a:rPr>
                        <a:t>Up to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4,750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4,750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4768986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r6g.8xlarge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256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</a:rPr>
                        <a:t>12Gbps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9,000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9,000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0034071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r6g.12xlarge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384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</a:rPr>
                        <a:t>20Gbps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13,500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13,500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657509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r6g.16xlarge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512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</a:rPr>
                        <a:t>25Gbps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19,000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19,000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581444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r6g.metal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512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</a:rPr>
                        <a:t>25Gbps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19,000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19,000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37855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82F3356-CA6C-394C-957E-BD0783B97AED}"/>
              </a:ext>
            </a:extLst>
          </p:cNvPr>
          <p:cNvSpPr/>
          <p:nvPr/>
        </p:nvSpPr>
        <p:spPr>
          <a:xfrm>
            <a:off x="2228460" y="7610028"/>
            <a:ext cx="128657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Amazon Regions – US East (</a:t>
            </a:r>
            <a:r>
              <a:rPr lang="en-US" sz="1400" dirty="0" err="1">
                <a:solidFill>
                  <a:schemeClr val="bg1"/>
                </a:solidFill>
              </a:rPr>
              <a:t>N.Virginia</a:t>
            </a:r>
            <a:r>
              <a:rPr lang="en-US" sz="1400" dirty="0">
                <a:solidFill>
                  <a:schemeClr val="bg1"/>
                </a:solidFill>
              </a:rPr>
              <a:t> and Ohio), US West (Oregon), Europe (Ireland &amp; Frankfurt), and Asia Pacific (Tokyo)</a:t>
            </a:r>
          </a:p>
        </p:txBody>
      </p:sp>
    </p:spTree>
    <p:extLst>
      <p:ext uri="{BB962C8B-B14F-4D97-AF65-F5344CB8AC3E}">
        <p14:creationId xmlns:p14="http://schemas.microsoft.com/office/powerpoint/2010/main" val="348829525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9301C2-245F-674E-AE78-33E81B4A1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83898"/>
            <a:ext cx="13510260" cy="993392"/>
          </a:xfrm>
        </p:spPr>
        <p:txBody>
          <a:bodyPr/>
          <a:lstStyle/>
          <a:p>
            <a:r>
              <a:rPr lang="en-US" dirty="0"/>
              <a:t>Amazon EC2 X2gd: </a:t>
            </a:r>
            <a:r>
              <a:rPr lang="en-US" dirty="0" err="1"/>
              <a:t>规格列表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ADC042D-A7B2-4E49-AF26-B69784280EF0}"/>
              </a:ext>
            </a:extLst>
          </p:cNvPr>
          <p:cNvGraphicFramePr>
            <a:graphicFrameLocks noGrp="1"/>
          </p:cNvGraphicFramePr>
          <p:nvPr/>
        </p:nvGraphicFramePr>
        <p:xfrm>
          <a:off x="320304" y="1085184"/>
          <a:ext cx="13987008" cy="623378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78936">
                  <a:extLst>
                    <a:ext uri="{9D8B030D-6E8A-4147-A177-3AD203B41FA5}">
                      <a16:colId xmlns:a16="http://schemas.microsoft.com/office/drawing/2014/main" val="1213551724"/>
                    </a:ext>
                  </a:extLst>
                </a:gridCol>
                <a:gridCol w="934073">
                  <a:extLst>
                    <a:ext uri="{9D8B030D-6E8A-4147-A177-3AD203B41FA5}">
                      <a16:colId xmlns:a16="http://schemas.microsoft.com/office/drawing/2014/main" val="3401370876"/>
                    </a:ext>
                  </a:extLst>
                </a:gridCol>
                <a:gridCol w="1769824">
                  <a:extLst>
                    <a:ext uri="{9D8B030D-6E8A-4147-A177-3AD203B41FA5}">
                      <a16:colId xmlns:a16="http://schemas.microsoft.com/office/drawing/2014/main" val="3687282972"/>
                    </a:ext>
                  </a:extLst>
                </a:gridCol>
                <a:gridCol w="2441701">
                  <a:extLst>
                    <a:ext uri="{9D8B030D-6E8A-4147-A177-3AD203B41FA5}">
                      <a16:colId xmlns:a16="http://schemas.microsoft.com/office/drawing/2014/main" val="3902724979"/>
                    </a:ext>
                  </a:extLst>
                </a:gridCol>
                <a:gridCol w="2037493">
                  <a:extLst>
                    <a:ext uri="{9D8B030D-6E8A-4147-A177-3AD203B41FA5}">
                      <a16:colId xmlns:a16="http://schemas.microsoft.com/office/drawing/2014/main" val="274315463"/>
                    </a:ext>
                  </a:extLst>
                </a:gridCol>
                <a:gridCol w="2089716">
                  <a:extLst>
                    <a:ext uri="{9D8B030D-6E8A-4147-A177-3AD203B41FA5}">
                      <a16:colId xmlns:a16="http://schemas.microsoft.com/office/drawing/2014/main" val="633837236"/>
                    </a:ext>
                  </a:extLst>
                </a:gridCol>
                <a:gridCol w="2635265">
                  <a:extLst>
                    <a:ext uri="{9D8B030D-6E8A-4147-A177-3AD203B41FA5}">
                      <a16:colId xmlns:a16="http://schemas.microsoft.com/office/drawing/2014/main" val="3670445140"/>
                    </a:ext>
                  </a:extLst>
                </a:gridCol>
              </a:tblGrid>
              <a:tr h="70249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vCPUs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Memory</a:t>
                      </a:r>
                    </a:p>
                    <a:p>
                      <a:pPr algn="ctr"/>
                      <a:r>
                        <a:rPr lang="en-US" sz="1800" dirty="0"/>
                        <a:t>(GB)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Network</a:t>
                      </a:r>
                    </a:p>
                    <a:p>
                      <a:pPr algn="ctr"/>
                      <a:r>
                        <a:rPr lang="en-US" sz="1800" dirty="0"/>
                        <a:t>Bandwidth (Gbps)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EBS</a:t>
                      </a:r>
                    </a:p>
                    <a:p>
                      <a:pPr algn="ctr"/>
                      <a:r>
                        <a:rPr lang="en-US" sz="1800" dirty="0"/>
                        <a:t>Optimized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EBS Bandwidth</a:t>
                      </a:r>
                    </a:p>
                    <a:p>
                      <a:pPr algn="ctr"/>
                      <a:r>
                        <a:rPr lang="en-US" sz="1800" dirty="0"/>
                        <a:t>(Gbps)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Instance Storage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9594700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marL="0" algn="ctr" defTabSz="73152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x2gd.medium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Up to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Up to 4.75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73152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1x59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NVMe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SSD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810480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marL="0" algn="ctr" defTabSz="73152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x2gd.large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Up to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315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Up to 4.75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73152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1x118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NVMe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SSD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9189814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marL="0" algn="ctr" defTabSz="73152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x2gd.xlarge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Up to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315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Up to 4.75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73152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1x237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NVMe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SSD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4510270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marL="0" algn="ctr" defTabSz="73152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x2gd.2xlarge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Up to 10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315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Up to 4.75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73152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1x475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NVMe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SSD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0203571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marL="0" algn="ctr" defTabSz="73152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x2gd.4xlarge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Up to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73152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1x950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NVMe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SSD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4768986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marL="0" algn="ctr" defTabSz="73152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x2gd.8xlarge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12Gbps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1x1900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NVMe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SSD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0034071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marL="0" algn="ctr" defTabSz="73152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x2gd.12xlarge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20Gbps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14.25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73152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2x1425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NVMe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SSD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657509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marL="0" algn="ctr" defTabSz="73152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x2gd.16xlarge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25Gbps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73152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73152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2x1900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NVMe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SSD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581444"/>
                  </a:ext>
                </a:extLst>
              </a:tr>
              <a:tr h="614588">
                <a:tc>
                  <a:txBody>
                    <a:bodyPr/>
                    <a:lstStyle/>
                    <a:p>
                      <a:pPr marL="0" algn="ctr" defTabSz="73152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x2gd.metal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25Gbps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315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2x1900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NVMe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SSD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37855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59E01B5-0B0C-A446-A5CB-AF40C7224129}"/>
              </a:ext>
            </a:extLst>
          </p:cNvPr>
          <p:cNvSpPr/>
          <p:nvPr/>
        </p:nvSpPr>
        <p:spPr>
          <a:xfrm>
            <a:off x="2354819" y="7808336"/>
            <a:ext cx="128657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 US East (N. Virginia and Ohio), US West (Oregon), and Europe (Ireland) regions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432827-92DA-8645-9670-F2845FC1AF8E}"/>
              </a:ext>
            </a:extLst>
          </p:cNvPr>
          <p:cNvSpPr/>
          <p:nvPr/>
        </p:nvSpPr>
        <p:spPr>
          <a:xfrm>
            <a:off x="3095025" y="7318972"/>
            <a:ext cx="7315200" cy="9787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>
                <a:latin typeface="-apple-system"/>
              </a:rPr>
              <a:t>与当前基于 </a:t>
            </a:r>
            <a:r>
              <a:rPr lang="en-US" dirty="0">
                <a:latin typeface="-apple-system"/>
              </a:rPr>
              <a:t>x86 </a:t>
            </a:r>
            <a:r>
              <a:rPr lang="zh-CN" altLang="en-US" dirty="0">
                <a:latin typeface="-apple-system"/>
              </a:rPr>
              <a:t>的 </a:t>
            </a:r>
            <a:r>
              <a:rPr lang="en-US" dirty="0">
                <a:latin typeface="-apple-system"/>
              </a:rPr>
              <a:t>X1 </a:t>
            </a:r>
            <a:r>
              <a:rPr lang="zh-CN" altLang="en-US" dirty="0">
                <a:latin typeface="-apple-system"/>
              </a:rPr>
              <a:t>实例相比，</a:t>
            </a:r>
            <a:r>
              <a:rPr lang="zh-CN" altLang="en-US" b="1" dirty="0">
                <a:solidFill>
                  <a:srgbClr val="FF9900"/>
                </a:solidFill>
                <a:latin typeface="-apple-system"/>
              </a:rPr>
              <a:t>性价比提升可高达 </a:t>
            </a:r>
            <a:r>
              <a:rPr lang="en-US" altLang="zh-CN" b="1" dirty="0">
                <a:solidFill>
                  <a:srgbClr val="FF9900"/>
                </a:solidFill>
                <a:latin typeface="-apple-system"/>
              </a:rPr>
              <a:t>55%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68858330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23469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BBFBC-D4B4-CF49-A5AA-82C6A5E1E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支持</a:t>
            </a:r>
            <a:r>
              <a:rPr lang="zh-CN" altLang="en-US" dirty="0"/>
              <a:t> </a:t>
            </a:r>
            <a:r>
              <a:rPr lang="en-CN" dirty="0"/>
              <a:t>ARM</a:t>
            </a:r>
            <a:r>
              <a:rPr lang="zh-CN" altLang="en-US" dirty="0"/>
              <a:t> </a:t>
            </a:r>
            <a:r>
              <a:rPr lang="en-CN" dirty="0"/>
              <a:t>的托管服务</a:t>
            </a:r>
          </a:p>
        </p:txBody>
      </p:sp>
    </p:spTree>
    <p:extLst>
      <p:ext uri="{BB962C8B-B14F-4D97-AF65-F5344CB8AC3E}">
        <p14:creationId xmlns:p14="http://schemas.microsoft.com/office/powerpoint/2010/main" val="124866355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C0B2FED-45F1-834B-81BE-AA2DC78D6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183898"/>
            <a:ext cx="13514832" cy="904122"/>
          </a:xfrm>
        </p:spPr>
        <p:txBody>
          <a:bodyPr/>
          <a:lstStyle/>
          <a:p>
            <a:r>
              <a:rPr lang="en-CN" dirty="0"/>
              <a:t>支持选择Graviton</a:t>
            </a:r>
            <a:r>
              <a:rPr lang="en-US" altLang="zh-CN" dirty="0"/>
              <a:t>2</a:t>
            </a:r>
            <a:r>
              <a:rPr lang="zh-CN" altLang="en-US" dirty="0"/>
              <a:t>机型的托管服务</a:t>
            </a:r>
            <a:endParaRPr lang="en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20771F-3649-5244-A037-64E8127C6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768" y="2246107"/>
            <a:ext cx="952500" cy="952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DA6C1D-A77A-9E4B-BFA6-E552B28043C2}"/>
              </a:ext>
            </a:extLst>
          </p:cNvPr>
          <p:cNvSpPr txBox="1"/>
          <p:nvPr/>
        </p:nvSpPr>
        <p:spPr>
          <a:xfrm>
            <a:off x="1101768" y="3349460"/>
            <a:ext cx="952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Batch</a:t>
            </a:r>
          </a:p>
        </p:txBody>
      </p:sp>
      <p:pic>
        <p:nvPicPr>
          <p:cNvPr id="7" name="Graphic 7">
            <a:extLst>
              <a:ext uri="{FF2B5EF4-FFF2-40B4-BE49-F238E27FC236}">
                <a16:creationId xmlns:a16="http://schemas.microsoft.com/office/drawing/2014/main" id="{60DEEAB3-6F3F-144E-BEE6-1157FAC81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656" y="2248161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DFBE21-151A-BE46-9BFD-1AF03C1206F1}"/>
              </a:ext>
            </a:extLst>
          </p:cNvPr>
          <p:cNvSpPr txBox="1"/>
          <p:nvPr/>
        </p:nvSpPr>
        <p:spPr>
          <a:xfrm>
            <a:off x="3518683" y="3316893"/>
            <a:ext cx="1344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Parallel </a:t>
            </a:r>
          </a:p>
          <a:p>
            <a:pPr algn="ctr"/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Cluster</a:t>
            </a:r>
          </a:p>
        </p:txBody>
      </p:sp>
      <p:pic>
        <p:nvPicPr>
          <p:cNvPr id="9" name="Graphic 23">
            <a:extLst>
              <a:ext uri="{FF2B5EF4-FFF2-40B4-BE49-F238E27FC236}">
                <a16:creationId xmlns:a16="http://schemas.microsoft.com/office/drawing/2014/main" id="{47F37D81-273F-CA49-BA28-6074B2DBE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432" y="2246107"/>
            <a:ext cx="954554" cy="95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phic 18">
            <a:extLst>
              <a:ext uri="{FF2B5EF4-FFF2-40B4-BE49-F238E27FC236}">
                <a16:creationId xmlns:a16="http://schemas.microsoft.com/office/drawing/2014/main" id="{58634D56-0CA9-4544-B32A-1EF6A21DA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9372" y="2260936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phic 20">
            <a:extLst>
              <a:ext uri="{FF2B5EF4-FFF2-40B4-BE49-F238E27FC236}">
                <a16:creationId xmlns:a16="http://schemas.microsoft.com/office/drawing/2014/main" id="{9F3B77EB-3863-FD42-95F6-FFA5515C8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44" y="2248161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907448-0095-6548-ACE5-651493F4F743}"/>
              </a:ext>
            </a:extLst>
          </p:cNvPr>
          <p:cNvSpPr txBox="1"/>
          <p:nvPr/>
        </p:nvSpPr>
        <p:spPr>
          <a:xfrm>
            <a:off x="6402299" y="3349460"/>
            <a:ext cx="855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ECR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C62819-30F2-6647-AA30-136609F10C21}"/>
              </a:ext>
            </a:extLst>
          </p:cNvPr>
          <p:cNvSpPr txBox="1"/>
          <p:nvPr/>
        </p:nvSpPr>
        <p:spPr>
          <a:xfrm>
            <a:off x="8942778" y="3349460"/>
            <a:ext cx="1051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EKS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B9722C-0312-5D4D-B56C-354821A89953}"/>
              </a:ext>
            </a:extLst>
          </p:cNvPr>
          <p:cNvSpPr txBox="1"/>
          <p:nvPr/>
        </p:nvSpPr>
        <p:spPr>
          <a:xfrm>
            <a:off x="11680052" y="3349460"/>
            <a:ext cx="855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ECS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ECA796-64FB-244F-B8B0-F6F8984732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803" y="4873845"/>
            <a:ext cx="952500" cy="952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18016F-A269-A740-A825-C9CCE3D4B3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4679" y="4873845"/>
            <a:ext cx="952500" cy="952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0B636E-1343-0349-944F-19EF69D873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3555" y="4873845"/>
            <a:ext cx="952500" cy="952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41E2B4-2050-EC4E-AF74-4173A1B5A0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2431" y="4873845"/>
            <a:ext cx="952500" cy="952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181CA3-519A-824D-9BC0-7DC4F54A22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31308" y="4873845"/>
            <a:ext cx="952500" cy="9525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018A778-326D-2C43-BB8B-5B24B61AB96A}"/>
              </a:ext>
            </a:extLst>
          </p:cNvPr>
          <p:cNvSpPr txBox="1"/>
          <p:nvPr/>
        </p:nvSpPr>
        <p:spPr>
          <a:xfrm>
            <a:off x="1075803" y="5982013"/>
            <a:ext cx="952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RDS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680EBB-38EA-7C4C-83A2-0EE611EED57F}"/>
              </a:ext>
            </a:extLst>
          </p:cNvPr>
          <p:cNvSpPr txBox="1"/>
          <p:nvPr/>
        </p:nvSpPr>
        <p:spPr>
          <a:xfrm>
            <a:off x="3616681" y="5982013"/>
            <a:ext cx="1148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Aurora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C51FE5-F494-C14B-8730-9AF1CA7A715A}"/>
              </a:ext>
            </a:extLst>
          </p:cNvPr>
          <p:cNvSpPr txBox="1"/>
          <p:nvPr/>
        </p:nvSpPr>
        <p:spPr>
          <a:xfrm>
            <a:off x="6068252" y="5982013"/>
            <a:ext cx="1523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ElastiCache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D4D74D-7D28-374A-A963-9BA348ACD39A}"/>
              </a:ext>
            </a:extLst>
          </p:cNvPr>
          <p:cNvSpPr txBox="1"/>
          <p:nvPr/>
        </p:nvSpPr>
        <p:spPr>
          <a:xfrm>
            <a:off x="8734156" y="5982013"/>
            <a:ext cx="1523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EMR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33D1BD-5A69-9742-8AA8-C414826A97CD}"/>
              </a:ext>
            </a:extLst>
          </p:cNvPr>
          <p:cNvSpPr txBox="1"/>
          <p:nvPr/>
        </p:nvSpPr>
        <p:spPr>
          <a:xfrm>
            <a:off x="11135108" y="5982013"/>
            <a:ext cx="2001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Outposts</a:t>
            </a:r>
          </a:p>
          <a:p>
            <a:pPr algn="ctr"/>
            <a:r>
              <a:rPr lang="en-CN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(pre-announce)</a:t>
            </a:r>
          </a:p>
        </p:txBody>
      </p:sp>
    </p:spTree>
    <p:extLst>
      <p:ext uri="{BB962C8B-B14F-4D97-AF65-F5344CB8AC3E}">
        <p14:creationId xmlns:p14="http://schemas.microsoft.com/office/powerpoint/2010/main" val="66967422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8E7CCCA-A903-4346-BA31-6B1AC1EE6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183898"/>
            <a:ext cx="13514832" cy="904122"/>
          </a:xfrm>
        </p:spPr>
        <p:txBody>
          <a:bodyPr/>
          <a:lstStyle/>
          <a:p>
            <a:r>
              <a:rPr lang="en-CN" dirty="0">
                <a:latin typeface="+mj-lt"/>
              </a:rPr>
              <a:t>RDS on Graviton2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363549-37CD-CC47-985F-1A249B3D8EA8}"/>
              </a:ext>
            </a:extLst>
          </p:cNvPr>
          <p:cNvSpPr txBox="1"/>
          <p:nvPr/>
        </p:nvSpPr>
        <p:spPr>
          <a:xfrm>
            <a:off x="3820915" y="1547930"/>
            <a:ext cx="233846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d</a:t>
            </a:r>
            <a:r>
              <a:rPr lang="en-CN" sz="2000" dirty="0">
                <a:solidFill>
                  <a:schemeClr val="bg1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b.r6g.large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d</a:t>
            </a:r>
            <a:r>
              <a:rPr lang="en-CN" sz="2000" dirty="0">
                <a:solidFill>
                  <a:schemeClr val="bg1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b.r6g.xlarge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d</a:t>
            </a:r>
            <a:r>
              <a:rPr lang="en-CN" sz="2000" dirty="0">
                <a:solidFill>
                  <a:schemeClr val="bg1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b.r6g.2xlarge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d</a:t>
            </a:r>
            <a:r>
              <a:rPr lang="en-CN" sz="2000" dirty="0">
                <a:solidFill>
                  <a:schemeClr val="bg1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b.r6g.4xlarge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d</a:t>
            </a:r>
            <a:r>
              <a:rPr lang="en-CN" sz="2000" dirty="0">
                <a:solidFill>
                  <a:schemeClr val="bg1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b.r6g.8xlarge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d</a:t>
            </a:r>
            <a:r>
              <a:rPr lang="en-CN" sz="2000" dirty="0">
                <a:solidFill>
                  <a:schemeClr val="bg1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b.r6g.12xlarge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d</a:t>
            </a:r>
            <a:r>
              <a:rPr lang="en-CN" sz="2000" dirty="0">
                <a:solidFill>
                  <a:schemeClr val="bg1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b.r6g.16xlarge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812636-39D1-2245-A931-D8EB27A77BE8}"/>
              </a:ext>
            </a:extLst>
          </p:cNvPr>
          <p:cNvSpPr txBox="1"/>
          <p:nvPr/>
        </p:nvSpPr>
        <p:spPr>
          <a:xfrm>
            <a:off x="7763329" y="1547929"/>
            <a:ext cx="233846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d</a:t>
            </a:r>
            <a:r>
              <a:rPr lang="en-CN" sz="2000" dirty="0">
                <a:solidFill>
                  <a:schemeClr val="bg1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b.m6g.large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d</a:t>
            </a:r>
            <a:r>
              <a:rPr lang="en-CN" sz="2000" dirty="0">
                <a:solidFill>
                  <a:schemeClr val="bg1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b.m6g.xlarge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d</a:t>
            </a:r>
            <a:r>
              <a:rPr lang="en-CN" sz="2000" dirty="0">
                <a:solidFill>
                  <a:schemeClr val="bg1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b.m6g.2xlarge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d</a:t>
            </a:r>
            <a:r>
              <a:rPr lang="en-CN" sz="2000" dirty="0">
                <a:solidFill>
                  <a:schemeClr val="bg1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b.m6g.4xlarge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d</a:t>
            </a:r>
            <a:r>
              <a:rPr lang="en-CN" sz="2000" dirty="0">
                <a:solidFill>
                  <a:schemeClr val="bg1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b.m6g.8xlarge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d</a:t>
            </a:r>
            <a:r>
              <a:rPr lang="en-CN" sz="2000" dirty="0">
                <a:solidFill>
                  <a:schemeClr val="bg1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b.m6g.12xlarge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d</a:t>
            </a:r>
            <a:r>
              <a:rPr lang="en-CN" sz="2000" dirty="0">
                <a:solidFill>
                  <a:schemeClr val="bg1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b.m6g.16xlarge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DB8154-BF31-9948-A13A-047114A58D12}"/>
              </a:ext>
            </a:extLst>
          </p:cNvPr>
          <p:cNvSpPr txBox="1"/>
          <p:nvPr/>
        </p:nvSpPr>
        <p:spPr>
          <a:xfrm>
            <a:off x="848391" y="6974632"/>
            <a:ext cx="13461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/>
                </a:solidFill>
              </a:rPr>
              <a:t>以下区域可提供 </a:t>
            </a:r>
            <a:r>
              <a:rPr lang="en-US" altLang="zh-CN" sz="1600" dirty="0">
                <a:solidFill>
                  <a:schemeClr val="bg1"/>
                </a:solidFill>
              </a:rPr>
              <a:t>m6g, </a:t>
            </a:r>
            <a:r>
              <a:rPr lang="en-US" sz="1600" dirty="0">
                <a:solidFill>
                  <a:schemeClr val="bg1"/>
                </a:solidFill>
              </a:rPr>
              <a:t>R6g </a:t>
            </a:r>
            <a:r>
              <a:rPr lang="zh-CN" altLang="en-US" sz="1600" dirty="0">
                <a:solidFill>
                  <a:schemeClr val="bg1"/>
                </a:solidFill>
              </a:rPr>
              <a:t>数据库实例：美国东部（弗吉尼亚北部、俄亥俄）、美国西部（加利福尼亚北部、俄勒冈）、欧洲（爱尔兰、法兰克福、伦敦）、南美洲（圣保罗）、加拿大（中部）和亚太地区（香港、孟买、首尔、新加坡、悉尼、东京）</a:t>
            </a:r>
            <a:endParaRPr lang="en-US" altLang="zh-CN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sz="1600" dirty="0" err="1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08674D5-D920-CA4D-A8B7-F61BD421EE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76104"/>
              </p:ext>
            </p:extLst>
          </p:nvPr>
        </p:nvGraphicFramePr>
        <p:xfrm>
          <a:off x="1674249" y="5039230"/>
          <a:ext cx="11263611" cy="132861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99295">
                  <a:extLst>
                    <a:ext uri="{9D8B030D-6E8A-4147-A177-3AD203B41FA5}">
                      <a16:colId xmlns:a16="http://schemas.microsoft.com/office/drawing/2014/main" val="4255914786"/>
                    </a:ext>
                  </a:extLst>
                </a:gridCol>
                <a:gridCol w="2848132">
                  <a:extLst>
                    <a:ext uri="{9D8B030D-6E8A-4147-A177-3AD203B41FA5}">
                      <a16:colId xmlns:a16="http://schemas.microsoft.com/office/drawing/2014/main" val="2767402428"/>
                    </a:ext>
                  </a:extLst>
                </a:gridCol>
                <a:gridCol w="2503357">
                  <a:extLst>
                    <a:ext uri="{9D8B030D-6E8A-4147-A177-3AD203B41FA5}">
                      <a16:colId xmlns:a16="http://schemas.microsoft.com/office/drawing/2014/main" val="2564326659"/>
                    </a:ext>
                  </a:extLst>
                </a:gridCol>
                <a:gridCol w="3312827">
                  <a:extLst>
                    <a:ext uri="{9D8B030D-6E8A-4147-A177-3AD203B41FA5}">
                      <a16:colId xmlns:a16="http://schemas.microsoft.com/office/drawing/2014/main" val="39615465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MySQL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PostgreSQL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MariaDB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910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N" sz="2400" dirty="0"/>
                        <a:t>Amazon 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sz="2400" dirty="0"/>
                        <a:t>8.0.17 &amp; higher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sz="2400" dirty="0"/>
                        <a:t>12.3 &amp; higher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sz="2400" dirty="0"/>
                        <a:t>10.4.13 &amp; higher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1179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N" sz="2400" dirty="0"/>
                        <a:t>Amazon Aurora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sz="2400" dirty="0"/>
                        <a:t>2.09.2 &amp; higher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sz="2400" dirty="0"/>
                        <a:t>11.9 &amp; higher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8228443"/>
                  </a:ext>
                </a:extLst>
              </a:tr>
            </a:tbl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B0DE5FF-DBEF-4A48-B93F-E11FC533697C}"/>
              </a:ext>
            </a:extLst>
          </p:cNvPr>
          <p:cNvSpPr/>
          <p:nvPr/>
        </p:nvSpPr>
        <p:spPr bwMode="auto">
          <a:xfrm>
            <a:off x="2117558" y="1427747"/>
            <a:ext cx="9817768" cy="2687053"/>
          </a:xfrm>
          <a:prstGeom prst="roundRect">
            <a:avLst/>
          </a:prstGeom>
          <a:noFill/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CN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6822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225DC15-86A4-8E46-B927-E512BD6D1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183898"/>
            <a:ext cx="13514832" cy="904122"/>
          </a:xfrm>
        </p:spPr>
        <p:txBody>
          <a:bodyPr/>
          <a:lstStyle/>
          <a:p>
            <a:r>
              <a:rPr lang="en-CN" dirty="0"/>
              <a:t>EMR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Graviton2</a:t>
            </a:r>
            <a:endParaRPr lang="en-C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42004B-599A-A14C-8C69-2143FFC42CC7}"/>
              </a:ext>
            </a:extLst>
          </p:cNvPr>
          <p:cNvSpPr/>
          <p:nvPr/>
        </p:nvSpPr>
        <p:spPr>
          <a:xfrm>
            <a:off x="2099026" y="1750259"/>
            <a:ext cx="1356462" cy="17184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80"/>
              </a:spcBef>
            </a:pPr>
            <a:r>
              <a:rPr lang="ja-JP" altLang="en-US" sz="2800">
                <a:solidFill>
                  <a:srgbClr val="FFC000"/>
                </a:solidFill>
                <a:latin typeface="+mn-ea"/>
                <a:cs typeface="Amazon Ember Heavy" panose="020B0604020202020204" charset="0"/>
              </a:rPr>
              <a:t>通用型</a:t>
            </a:r>
            <a:r>
              <a:rPr lang="zh-CN" altLang="en-US" sz="2800" dirty="0">
                <a:solidFill>
                  <a:srgbClr val="FFC000"/>
                </a:solidFill>
                <a:latin typeface="+mn-ea"/>
                <a:cs typeface="Amazon Ember Heavy" panose="020B0604020202020204" charset="0"/>
              </a:rPr>
              <a:t> </a:t>
            </a:r>
            <a:endParaRPr lang="en-US" altLang="zh-CN" sz="2800" dirty="0">
              <a:solidFill>
                <a:srgbClr val="FFC000"/>
              </a:solidFill>
              <a:latin typeface="+mn-ea"/>
              <a:cs typeface="Amazon Ember Heavy" panose="020B0604020202020204" charset="0"/>
            </a:endParaRPr>
          </a:p>
          <a:p>
            <a:pPr algn="ctr">
              <a:spcBef>
                <a:spcPts val="1280"/>
              </a:spcBef>
            </a:pPr>
            <a:r>
              <a:rPr lang="en-US" sz="2800" b="1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M6g</a:t>
            </a:r>
          </a:p>
          <a:p>
            <a:pPr algn="ctr">
              <a:spcBef>
                <a:spcPts val="1280"/>
              </a:spcBef>
            </a:pPr>
            <a:r>
              <a:rPr lang="en-US" sz="2800" b="1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M6gd</a:t>
            </a:r>
            <a:r>
              <a:rPr lang="zh-CN" altLang="en-US" sz="2800" b="1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*</a:t>
            </a:r>
            <a:endParaRPr lang="en-US" sz="2800" b="1" dirty="0">
              <a:solidFill>
                <a:schemeClr val="bg1"/>
              </a:solidFill>
              <a:latin typeface="+mn-ea"/>
              <a:cs typeface="Amazon Ember" panose="020B06030202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088E8F-E99B-0F41-ABF1-5E25DEAEFEF6}"/>
              </a:ext>
            </a:extLst>
          </p:cNvPr>
          <p:cNvSpPr/>
          <p:nvPr/>
        </p:nvSpPr>
        <p:spPr>
          <a:xfrm>
            <a:off x="5698713" y="1755768"/>
            <a:ext cx="1980029" cy="23160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80"/>
              </a:spcBef>
            </a:pPr>
            <a:r>
              <a:rPr lang="ja-JP" altLang="en-US" sz="2800">
                <a:solidFill>
                  <a:srgbClr val="FFC000"/>
                </a:solidFill>
                <a:latin typeface="+mn-ea"/>
                <a:cs typeface="Amazon Ember" panose="020B0603020204020204" pitchFamily="34" charset="0"/>
              </a:rPr>
              <a:t>计算优化型</a:t>
            </a:r>
            <a:endParaRPr lang="en-US" sz="2800" dirty="0">
              <a:solidFill>
                <a:srgbClr val="FFC000"/>
              </a:solidFill>
              <a:latin typeface="+mn-ea"/>
              <a:cs typeface="Amazon Ember" panose="020B0603020204020204" pitchFamily="34" charset="0"/>
            </a:endParaRPr>
          </a:p>
          <a:p>
            <a:pPr algn="ctr">
              <a:spcBef>
                <a:spcPts val="1280"/>
              </a:spcBef>
            </a:pPr>
            <a:r>
              <a:rPr lang="en-US" sz="2800" b="1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C6g</a:t>
            </a:r>
          </a:p>
          <a:p>
            <a:pPr algn="ctr">
              <a:spcBef>
                <a:spcPts val="1280"/>
              </a:spcBef>
            </a:pPr>
            <a:r>
              <a:rPr lang="en-US" sz="2800" b="1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C6gd</a:t>
            </a:r>
            <a:r>
              <a:rPr lang="zh-CN" altLang="en-US" sz="2800" b="1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*</a:t>
            </a:r>
            <a:endParaRPr lang="en-US" sz="2800" b="1" dirty="0">
              <a:solidFill>
                <a:schemeClr val="bg1"/>
              </a:solidFill>
              <a:latin typeface="+mn-ea"/>
              <a:cs typeface="Amazon Ember" panose="020B0603020204020204" pitchFamily="34" charset="0"/>
            </a:endParaRPr>
          </a:p>
          <a:p>
            <a:pPr algn="ctr">
              <a:spcBef>
                <a:spcPts val="1280"/>
              </a:spcBef>
            </a:pPr>
            <a:r>
              <a:rPr lang="en-US" sz="2800" b="1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C6gn</a:t>
            </a:r>
            <a:r>
              <a:rPr lang="zh-CN" altLang="en-US" sz="2800" b="1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*</a:t>
            </a:r>
            <a:endParaRPr lang="en-US" sz="2800" b="1" dirty="0">
              <a:solidFill>
                <a:schemeClr val="bg1"/>
              </a:solidFill>
              <a:latin typeface="+mn-ea"/>
              <a:cs typeface="Amazon Ember" panose="020B06030202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574A10-1399-284A-B33D-BB44FF046F07}"/>
              </a:ext>
            </a:extLst>
          </p:cNvPr>
          <p:cNvSpPr/>
          <p:nvPr/>
        </p:nvSpPr>
        <p:spPr>
          <a:xfrm>
            <a:off x="9921967" y="1750258"/>
            <a:ext cx="1980029" cy="17184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80"/>
              </a:spcBef>
            </a:pPr>
            <a:r>
              <a:rPr lang="ja-JP" altLang="en-US" sz="2800">
                <a:solidFill>
                  <a:srgbClr val="FFC000"/>
                </a:solidFill>
                <a:latin typeface="+mn-ea"/>
                <a:cs typeface="Amazon Ember" panose="020B0603020204020204" pitchFamily="34" charset="0"/>
              </a:rPr>
              <a:t>内存优化型</a:t>
            </a:r>
            <a:endParaRPr lang="en-US" sz="2800" dirty="0">
              <a:solidFill>
                <a:srgbClr val="FFC000"/>
              </a:solidFill>
              <a:latin typeface="+mn-ea"/>
              <a:cs typeface="Amazon Ember" panose="020B0603020204020204" pitchFamily="34" charset="0"/>
            </a:endParaRPr>
          </a:p>
          <a:p>
            <a:pPr algn="ctr">
              <a:spcBef>
                <a:spcPts val="1280"/>
              </a:spcBef>
            </a:pPr>
            <a:r>
              <a:rPr lang="en-US" sz="2800" b="1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R6g</a:t>
            </a:r>
          </a:p>
          <a:p>
            <a:pPr algn="ctr">
              <a:spcBef>
                <a:spcPts val="1280"/>
              </a:spcBef>
            </a:pPr>
            <a:r>
              <a:rPr lang="en-US" sz="2800" b="1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R6gd</a:t>
            </a:r>
            <a:r>
              <a:rPr lang="zh-CN" altLang="en-US" sz="2800" b="1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*</a:t>
            </a:r>
            <a:endParaRPr lang="en-US" sz="2800" b="1" dirty="0">
              <a:solidFill>
                <a:schemeClr val="bg1"/>
              </a:solidFill>
              <a:latin typeface="+mn-ea"/>
              <a:cs typeface="Amazon Ember" panose="020B06030202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CA4D04-DD18-EC4D-9914-75E7F7DCEA6B}"/>
              </a:ext>
            </a:extLst>
          </p:cNvPr>
          <p:cNvSpPr txBox="1"/>
          <p:nvPr/>
        </p:nvSpPr>
        <p:spPr>
          <a:xfrm>
            <a:off x="795866" y="5350447"/>
            <a:ext cx="124121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N" sz="2000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在</a:t>
            </a:r>
            <a:r>
              <a:rPr lang="en-US" sz="2000" dirty="0">
                <a:solidFill>
                  <a:schemeClr val="bg1"/>
                </a:solidFill>
                <a:latin typeface="+mn-ea"/>
              </a:rPr>
              <a:t> Amazon EMR 6.1.0, 5.31.0 </a:t>
            </a:r>
            <a:r>
              <a:rPr lang="en-US" sz="2000" dirty="0" err="1">
                <a:solidFill>
                  <a:schemeClr val="bg1"/>
                </a:solidFill>
                <a:latin typeface="+mn-ea"/>
              </a:rPr>
              <a:t>及以上版本支持</a:t>
            </a:r>
            <a:endParaRPr lang="en-US" sz="2000" dirty="0">
              <a:solidFill>
                <a:schemeClr val="bg1"/>
              </a:solidFill>
              <a:latin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以下区域可提供 </a:t>
            </a:r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M6g, </a:t>
            </a:r>
            <a:r>
              <a:rPr lang="en-US" sz="2000" dirty="0">
                <a:solidFill>
                  <a:schemeClr val="bg1"/>
                </a:solidFill>
                <a:latin typeface="+mn-ea"/>
              </a:rPr>
              <a:t>R6g, C6g EMR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实例：美国东部（弗吉尼亚北部、俄亥俄）、美国西部（加利福尼亚北部、俄勒冈）、欧洲（爱尔兰、法兰克福、伦敦）、南美洲（圣保罗）、加拿大（中部）和亚太地区（香港、孟买、首尔、新加坡、悉尼、东京）</a:t>
            </a:r>
            <a:endParaRPr lang="en-US" sz="2000" dirty="0">
              <a:solidFill>
                <a:schemeClr val="bg1"/>
              </a:solidFill>
              <a:latin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N" sz="2000" dirty="0" err="1">
              <a:solidFill>
                <a:schemeClr val="bg1"/>
              </a:solidFill>
              <a:latin typeface="+mn-ea"/>
              <a:cs typeface="Amazon Ember" panose="020B0603020204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ECA1FF2-2FFD-B44A-B9EC-D5A5273301E0}"/>
              </a:ext>
            </a:extLst>
          </p:cNvPr>
          <p:cNvSpPr/>
          <p:nvPr/>
        </p:nvSpPr>
        <p:spPr bwMode="auto">
          <a:xfrm>
            <a:off x="1443789" y="1247937"/>
            <a:ext cx="11454064" cy="3259895"/>
          </a:xfrm>
          <a:prstGeom prst="roundRect">
            <a:avLst/>
          </a:prstGeom>
          <a:noFill/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CN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2622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5417E-6 3.7037E-7 L 1.35417E-6 0.02623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6528E-6 3.51852E-6 L 4.96528E-6 0.02623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7083E-6 3.7037E-7 L 1.77083E-6 0.02623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0D262ED-D6A8-BB4B-87FB-6B9612123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183898"/>
            <a:ext cx="13514832" cy="904122"/>
          </a:xfrm>
        </p:spPr>
        <p:txBody>
          <a:bodyPr/>
          <a:lstStyle/>
          <a:p>
            <a:r>
              <a:rPr lang="en-CN" altLang="zh-CN" dirty="0">
                <a:latin typeface="+mj-ea"/>
                <a:ea typeface="+mj-ea"/>
              </a:rPr>
              <a:t>ElastiCache</a:t>
            </a:r>
            <a:r>
              <a:rPr lang="zh-CN" altLang="en-US" dirty="0">
                <a:latin typeface="+mj-ea"/>
                <a:ea typeface="+mj-ea"/>
              </a:rPr>
              <a:t> </a:t>
            </a:r>
            <a:r>
              <a:rPr lang="en-US" altLang="zh-CN" dirty="0">
                <a:latin typeface="+mj-ea"/>
                <a:ea typeface="+mj-ea"/>
              </a:rPr>
              <a:t>on</a:t>
            </a:r>
            <a:r>
              <a:rPr lang="zh-CN" altLang="en-US" dirty="0">
                <a:latin typeface="+mj-ea"/>
                <a:ea typeface="+mj-ea"/>
              </a:rPr>
              <a:t> </a:t>
            </a:r>
            <a:r>
              <a:rPr lang="en-US" altLang="zh-CN" dirty="0">
                <a:latin typeface="+mj-ea"/>
                <a:ea typeface="+mj-ea"/>
              </a:rPr>
              <a:t>Graviton2</a:t>
            </a:r>
            <a:endParaRPr lang="en-CN" dirty="0">
              <a:latin typeface="+mj-ea"/>
              <a:ea typeface="+mj-e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A4FDAE-FB86-7C4C-88AF-31E96BC26744}"/>
              </a:ext>
            </a:extLst>
          </p:cNvPr>
          <p:cNvSpPr/>
          <p:nvPr/>
        </p:nvSpPr>
        <p:spPr>
          <a:xfrm>
            <a:off x="2925821" y="2391941"/>
            <a:ext cx="3789820" cy="17184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80"/>
              </a:spcBef>
            </a:pPr>
            <a:r>
              <a:rPr lang="ja-JP" altLang="en-US" sz="2800">
                <a:solidFill>
                  <a:srgbClr val="FFC000"/>
                </a:solidFill>
                <a:latin typeface="+mn-ea"/>
                <a:cs typeface="Amazon Ember Heavy" panose="020B0604020202020204" charset="0"/>
              </a:rPr>
              <a:t>通用型</a:t>
            </a:r>
            <a:r>
              <a:rPr lang="zh-CN" altLang="en-US" sz="2800" dirty="0">
                <a:solidFill>
                  <a:srgbClr val="FFC000"/>
                </a:solidFill>
                <a:latin typeface="+mn-ea"/>
                <a:cs typeface="Amazon Ember Heavy" panose="020B0604020202020204" charset="0"/>
              </a:rPr>
              <a:t> </a:t>
            </a:r>
            <a:endParaRPr lang="en-US" altLang="zh-CN" sz="2800" dirty="0">
              <a:solidFill>
                <a:srgbClr val="FFC000"/>
              </a:solidFill>
              <a:latin typeface="+mn-ea"/>
              <a:cs typeface="Amazon Ember Heavy" panose="020B0604020202020204" charset="0"/>
            </a:endParaRPr>
          </a:p>
          <a:p>
            <a:pPr algn="ctr">
              <a:spcBef>
                <a:spcPts val="1280"/>
              </a:spcBef>
            </a:pPr>
            <a:r>
              <a:rPr lang="en-US" sz="2800" b="1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M6g</a:t>
            </a:r>
          </a:p>
          <a:p>
            <a:pPr algn="ctr">
              <a:spcBef>
                <a:spcPts val="1280"/>
              </a:spcBef>
            </a:pPr>
            <a:r>
              <a:rPr lang="en-US" sz="2800" b="1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6.38GiB to 209.55GiB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320A3C-B757-C14B-8B0A-D3DD8D126010}"/>
              </a:ext>
            </a:extLst>
          </p:cNvPr>
          <p:cNvSpPr/>
          <p:nvPr/>
        </p:nvSpPr>
        <p:spPr>
          <a:xfrm>
            <a:off x="8346142" y="2391940"/>
            <a:ext cx="3999813" cy="17184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80"/>
              </a:spcBef>
            </a:pPr>
            <a:r>
              <a:rPr lang="ja-JP" altLang="en-US" sz="2800">
                <a:solidFill>
                  <a:srgbClr val="FFC000"/>
                </a:solidFill>
                <a:latin typeface="+mn-ea"/>
                <a:cs typeface="Amazon Ember" panose="020B0603020204020204" pitchFamily="34" charset="0"/>
              </a:rPr>
              <a:t>内存优化型</a:t>
            </a:r>
            <a:endParaRPr lang="en-US" sz="2800" dirty="0">
              <a:solidFill>
                <a:srgbClr val="FFC000"/>
              </a:solidFill>
              <a:latin typeface="+mn-ea"/>
              <a:cs typeface="Amazon Ember" panose="020B0603020204020204" pitchFamily="34" charset="0"/>
            </a:endParaRPr>
          </a:p>
          <a:p>
            <a:pPr algn="ctr">
              <a:spcBef>
                <a:spcPts val="1280"/>
              </a:spcBef>
            </a:pPr>
            <a:r>
              <a:rPr lang="en-US" sz="2800" b="1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R6g</a:t>
            </a:r>
          </a:p>
          <a:p>
            <a:pPr algn="ctr">
              <a:spcBef>
                <a:spcPts val="1280"/>
              </a:spcBef>
            </a:pPr>
            <a:r>
              <a:rPr lang="en-US" sz="2800" b="1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13.07GiB to 419.09GiB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D493BC-EC4E-AD45-8096-357154760CDF}"/>
              </a:ext>
            </a:extLst>
          </p:cNvPr>
          <p:cNvSpPr txBox="1"/>
          <p:nvPr/>
        </p:nvSpPr>
        <p:spPr>
          <a:xfrm>
            <a:off x="1212283" y="5489811"/>
            <a:ext cx="124121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N" sz="2000" dirty="0">
                <a:solidFill>
                  <a:schemeClr val="bg1"/>
                </a:solidFill>
                <a:latin typeface="+mn-ea"/>
                <a:cs typeface="Amazon Ember" panose="020B0603020204020204" pitchFamily="34" charset="0"/>
              </a:rPr>
              <a:t>在</a:t>
            </a:r>
            <a:r>
              <a:rPr lang="en-US" sz="2000" dirty="0">
                <a:solidFill>
                  <a:schemeClr val="bg1"/>
                </a:solidFill>
                <a:latin typeface="+mn-ea"/>
              </a:rPr>
              <a:t> Amazon </a:t>
            </a:r>
            <a:r>
              <a:rPr lang="en-US" sz="2000" dirty="0" err="1">
                <a:solidFill>
                  <a:schemeClr val="bg1"/>
                </a:solidFill>
                <a:latin typeface="+mn-ea"/>
              </a:rPr>
              <a:t>ElastiCache</a:t>
            </a:r>
            <a:r>
              <a:rPr lang="en-US" sz="2000" dirty="0">
                <a:solidFill>
                  <a:schemeClr val="bg1"/>
                </a:solidFill>
                <a:latin typeface="+mn-ea"/>
              </a:rPr>
              <a:t> 5.0.6 </a:t>
            </a:r>
            <a:r>
              <a:rPr lang="en-US" sz="2000" dirty="0" err="1">
                <a:solidFill>
                  <a:schemeClr val="bg1"/>
                </a:solidFill>
                <a:latin typeface="+mn-ea"/>
              </a:rPr>
              <a:t>及以上版本支持</a:t>
            </a:r>
            <a:endParaRPr lang="en-US" sz="2000" dirty="0">
              <a:solidFill>
                <a:schemeClr val="bg1"/>
              </a:solidFill>
              <a:latin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以下区域可提供 </a:t>
            </a:r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M6g, </a:t>
            </a:r>
            <a:r>
              <a:rPr lang="en-US" sz="2000" dirty="0">
                <a:solidFill>
                  <a:schemeClr val="bg1"/>
                </a:solidFill>
                <a:latin typeface="+mn-ea"/>
              </a:rPr>
              <a:t>R6g, C6g EMR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实例：美国东部（弗吉尼亚北部、俄亥俄）、美国西部（加利福尼亚北部、俄勒冈）、欧洲（爱尔兰、法兰克福）和亚太地区（孟买、新加坡、悉尼、东京）</a:t>
            </a:r>
            <a:endParaRPr lang="en-US" sz="2000" dirty="0">
              <a:solidFill>
                <a:schemeClr val="bg1"/>
              </a:solidFill>
              <a:latin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N" sz="2000" dirty="0" err="1">
              <a:solidFill>
                <a:schemeClr val="bg1"/>
              </a:solidFill>
              <a:latin typeface="+mn-ea"/>
              <a:cs typeface="Amazon Ember" panose="020B0603020204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20F6FDD-F6D0-C44A-9C59-549D7ECA750D}"/>
              </a:ext>
            </a:extLst>
          </p:cNvPr>
          <p:cNvSpPr/>
          <p:nvPr/>
        </p:nvSpPr>
        <p:spPr bwMode="auto">
          <a:xfrm>
            <a:off x="2229853" y="2069431"/>
            <a:ext cx="10748210" cy="2687053"/>
          </a:xfrm>
          <a:prstGeom prst="roundRect">
            <a:avLst/>
          </a:prstGeom>
          <a:noFill/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CN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794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7284E-6 L 2.91667E-6 0.02624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3056E-7 -1.7284E-6 L 2.43056E-7 0.02624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69300E1-2561-8442-A652-E56E9B800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183898"/>
            <a:ext cx="13514832" cy="904122"/>
          </a:xfrm>
        </p:spPr>
        <p:txBody>
          <a:bodyPr/>
          <a:lstStyle/>
          <a:p>
            <a:r>
              <a:rPr lang="en-US" dirty="0"/>
              <a:t>Amazon Graviton </a:t>
            </a:r>
            <a:r>
              <a:rPr lang="en-US" dirty="0" err="1">
                <a:latin typeface="+mj-lt"/>
              </a:rPr>
              <a:t>软件生态系统</a:t>
            </a:r>
            <a:endParaRPr lang="en-US" dirty="0">
              <a:latin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758010B-EAD2-6849-9DA0-E181CECC7DF3}"/>
              </a:ext>
            </a:extLst>
          </p:cNvPr>
          <p:cNvSpPr txBox="1">
            <a:spLocks/>
          </p:cNvSpPr>
          <p:nvPr/>
        </p:nvSpPr>
        <p:spPr>
          <a:xfrm>
            <a:off x="428625" y="184151"/>
            <a:ext cx="13774738" cy="10985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731520" rtl="0" eaLnBrk="1" latinLnBrk="0" hangingPunct="1">
              <a:spcBef>
                <a:spcPct val="0"/>
              </a:spcBef>
              <a:buNone/>
              <a:defRPr sz="384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731491">
              <a:defRPr/>
            </a:pPr>
            <a:endParaRPr lang="en-US" dirty="0">
              <a:solidFill>
                <a:srgbClr val="000000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F32096-F448-2646-A4DF-FFB842339E82}"/>
              </a:ext>
            </a:extLst>
          </p:cNvPr>
          <p:cNvGrpSpPr/>
          <p:nvPr/>
        </p:nvGrpSpPr>
        <p:grpSpPr>
          <a:xfrm>
            <a:off x="9764114" y="996864"/>
            <a:ext cx="4361177" cy="6460460"/>
            <a:chOff x="9764114" y="996864"/>
            <a:chExt cx="4361177" cy="64604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FB60E6A-C2A3-8349-83B5-CEC0D3675F5C}"/>
                </a:ext>
              </a:extLst>
            </p:cNvPr>
            <p:cNvSpPr/>
            <p:nvPr/>
          </p:nvSpPr>
          <p:spPr bwMode="auto">
            <a:xfrm>
              <a:off x="9764114" y="1312358"/>
              <a:ext cx="4361177" cy="614496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3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mazon Ember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F18134-E195-2E49-9315-E2221D6ED7CE}"/>
                </a:ext>
              </a:extLst>
            </p:cNvPr>
            <p:cNvSpPr txBox="1"/>
            <p:nvPr/>
          </p:nvSpPr>
          <p:spPr>
            <a:xfrm>
              <a:off x="10362706" y="996864"/>
              <a:ext cx="3163993" cy="63098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182880" tIns="146304" rIns="182880" bIns="146304" rtlCol="0" anchor="ctr">
              <a:noAutofit/>
            </a:bodyPr>
            <a:lstStyle/>
            <a:p>
              <a:pPr algn="ctr" defTabSz="1097168">
                <a:lnSpc>
                  <a:spcPct val="90000"/>
                </a:lnSpc>
                <a:spcAft>
                  <a:spcPts val="1800"/>
                </a:spcAft>
                <a:defRPr/>
              </a:pPr>
              <a:r>
                <a:rPr lang="en-US" sz="2400" b="1" dirty="0" err="1">
                  <a:solidFill>
                    <a:srgbClr val="FFCE3F"/>
                  </a:solidFill>
                  <a:latin typeface="Amazon Ember"/>
                </a:rPr>
                <a:t>集成服务</a:t>
              </a:r>
              <a:endParaRPr lang="en-US" sz="2400" b="1" dirty="0">
                <a:solidFill>
                  <a:srgbClr val="FFCE3F"/>
                </a:solidFill>
                <a:latin typeface="Amazon Ember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2F3CB74-1DB7-2C4D-AB91-66AEE7EE39A2}"/>
                </a:ext>
              </a:extLst>
            </p:cNvPr>
            <p:cNvGrpSpPr/>
            <p:nvPr/>
          </p:nvGrpSpPr>
          <p:grpSpPr>
            <a:xfrm>
              <a:off x="9938737" y="1560210"/>
              <a:ext cx="3910930" cy="4615494"/>
              <a:chOff x="9895204" y="2212080"/>
              <a:chExt cx="3910930" cy="4264656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17406FC-20C0-614C-9AC5-D99EA3094F13}"/>
                  </a:ext>
                </a:extLst>
              </p:cNvPr>
              <p:cNvGrpSpPr/>
              <p:nvPr/>
            </p:nvGrpSpPr>
            <p:grpSpPr>
              <a:xfrm>
                <a:off x="9895204" y="2212080"/>
                <a:ext cx="1562120" cy="1255646"/>
                <a:chOff x="9886651" y="2212080"/>
                <a:chExt cx="1562120" cy="1255646"/>
              </a:xfrm>
            </p:grpSpPr>
            <p:pic>
              <p:nvPicPr>
                <p:cNvPr id="38" name="Graphic 47">
                  <a:extLst>
                    <a:ext uri="{FF2B5EF4-FFF2-40B4-BE49-F238E27FC236}">
                      <a16:creationId xmlns:a16="http://schemas.microsoft.com/office/drawing/2014/main" id="{8CFD5BF9-C5CE-9C4B-B41A-05A1BDF2DF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12111" y="2212080"/>
                  <a:ext cx="711200" cy="711200"/>
                </a:xfrm>
                <a:prstGeom prst="rect">
                  <a:avLst/>
                </a:prstGeom>
              </p:spPr>
            </p:pic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38BDB45E-4922-A548-B162-4EE824FCB0BA}"/>
                    </a:ext>
                  </a:extLst>
                </p:cNvPr>
                <p:cNvSpPr txBox="1"/>
                <p:nvPr/>
              </p:nvSpPr>
              <p:spPr>
                <a:xfrm>
                  <a:off x="9886651" y="2984278"/>
                  <a:ext cx="1562120" cy="4834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097168">
                    <a:defRPr/>
                  </a:pPr>
                  <a:r>
                    <a:rPr lang="en-US" sz="1400" dirty="0">
                      <a:solidFill>
                        <a:srgbClr val="FFFFFF"/>
                      </a:solidFill>
                      <a:latin typeface="Amazon Ember"/>
                    </a:rPr>
                    <a:t>AWS Marketplace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F6D7118-84C9-C44E-993B-613B744BB781}"/>
                  </a:ext>
                </a:extLst>
              </p:cNvPr>
              <p:cNvGrpSpPr/>
              <p:nvPr/>
            </p:nvGrpSpPr>
            <p:grpSpPr>
              <a:xfrm>
                <a:off x="11246714" y="2212080"/>
                <a:ext cx="1307303" cy="1255646"/>
                <a:chOff x="11238161" y="2212080"/>
                <a:chExt cx="1307303" cy="1255646"/>
              </a:xfrm>
            </p:grpSpPr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2C1F5CF-8B48-8D43-B863-26D962FCD8CB}"/>
                    </a:ext>
                  </a:extLst>
                </p:cNvPr>
                <p:cNvSpPr txBox="1"/>
                <p:nvPr/>
              </p:nvSpPr>
              <p:spPr>
                <a:xfrm>
                  <a:off x="11238161" y="2984278"/>
                  <a:ext cx="1307303" cy="4834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097168">
                    <a:defRPr/>
                  </a:pPr>
                  <a:r>
                    <a:rPr lang="en-US" sz="1400" dirty="0">
                      <a:solidFill>
                        <a:srgbClr val="FFFFFF"/>
                      </a:solidFill>
                      <a:latin typeface="Amazon Ember"/>
                    </a:rPr>
                    <a:t>AWS Systems Manager</a:t>
                  </a:r>
                </a:p>
              </p:txBody>
            </p:sp>
            <p:pic>
              <p:nvPicPr>
                <p:cNvPr id="37" name="Graphic 71">
                  <a:extLst>
                    <a:ext uri="{FF2B5EF4-FFF2-40B4-BE49-F238E27FC236}">
                      <a16:creationId xmlns:a16="http://schemas.microsoft.com/office/drawing/2014/main" id="{9FCF449C-791C-4B4A-A944-9C52FE8772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536212" y="2212080"/>
                  <a:ext cx="711200" cy="711200"/>
                </a:xfrm>
                <a:prstGeom prst="rect">
                  <a:avLst/>
                </a:prstGeom>
              </p:spPr>
            </p:pic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CBC89F68-6705-9D4E-9EBB-01B689D7A161}"/>
                  </a:ext>
                </a:extLst>
              </p:cNvPr>
              <p:cNvGrpSpPr/>
              <p:nvPr/>
            </p:nvGrpSpPr>
            <p:grpSpPr>
              <a:xfrm>
                <a:off x="12525383" y="2212080"/>
                <a:ext cx="1247595" cy="1255646"/>
                <a:chOff x="12516830" y="2212080"/>
                <a:chExt cx="1247595" cy="1255646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A0EEE94-07F0-4E49-B95C-8CD945071F1A}"/>
                    </a:ext>
                  </a:extLst>
                </p:cNvPr>
                <p:cNvSpPr txBox="1"/>
                <p:nvPr/>
              </p:nvSpPr>
              <p:spPr>
                <a:xfrm>
                  <a:off x="12516830" y="2984278"/>
                  <a:ext cx="1247595" cy="4834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097168">
                    <a:defRPr/>
                  </a:pPr>
                  <a:r>
                    <a:rPr lang="en-US" sz="1400" dirty="0">
                      <a:solidFill>
                        <a:srgbClr val="FFFFFF"/>
                      </a:solidFill>
                      <a:latin typeface="Amazon Ember"/>
                    </a:rPr>
                    <a:t>Amazon CloudWatch</a:t>
                  </a:r>
                </a:p>
              </p:txBody>
            </p:sp>
            <p:pic>
              <p:nvPicPr>
                <p:cNvPr id="35" name="Graphic 33">
                  <a:extLst>
                    <a:ext uri="{FF2B5EF4-FFF2-40B4-BE49-F238E27FC236}">
                      <a16:creationId xmlns:a16="http://schemas.microsoft.com/office/drawing/2014/main" id="{DDE3A842-6801-924A-A002-781340BF1F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94430" y="2212080"/>
                  <a:ext cx="711200" cy="711200"/>
                </a:xfrm>
                <a:prstGeom prst="rect">
                  <a:avLst/>
                </a:prstGeom>
              </p:spPr>
            </p:pic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FED1462-673E-3149-BCBE-3E99D9ED9BD1}"/>
                  </a:ext>
                </a:extLst>
              </p:cNvPr>
              <p:cNvGrpSpPr/>
              <p:nvPr/>
            </p:nvGrpSpPr>
            <p:grpSpPr>
              <a:xfrm>
                <a:off x="12499764" y="5212975"/>
                <a:ext cx="1306370" cy="1263761"/>
                <a:chOff x="12491211" y="5212975"/>
                <a:chExt cx="1306370" cy="1263761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EF64CD3-71A1-1946-8B20-EE7FD970A3A1}"/>
                    </a:ext>
                  </a:extLst>
                </p:cNvPr>
                <p:cNvSpPr txBox="1"/>
                <p:nvPr/>
              </p:nvSpPr>
              <p:spPr>
                <a:xfrm>
                  <a:off x="12491211" y="5993288"/>
                  <a:ext cx="1306370" cy="4834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097168">
                    <a:defRPr/>
                  </a:pPr>
                  <a:r>
                    <a:rPr lang="en-US" sz="1400" dirty="0">
                      <a:solidFill>
                        <a:srgbClr val="FFFFFF"/>
                      </a:solidFill>
                      <a:latin typeface="Amazon Ember"/>
                    </a:rPr>
                    <a:t>AWS CodePipeline</a:t>
                  </a:r>
                </a:p>
              </p:txBody>
            </p:sp>
            <p:pic>
              <p:nvPicPr>
                <p:cNvPr id="33" name="Graphic 24">
                  <a:extLst>
                    <a:ext uri="{FF2B5EF4-FFF2-40B4-BE49-F238E27FC236}">
                      <a16:creationId xmlns:a16="http://schemas.microsoft.com/office/drawing/2014/main" id="{44998592-F5BB-3F4F-BDAC-5E116DBBB5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94430" y="5212975"/>
                  <a:ext cx="711200" cy="711200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E4556B7-FCD8-904B-AD4E-F8C370FC8235}"/>
                  </a:ext>
                </a:extLst>
              </p:cNvPr>
              <p:cNvGrpSpPr/>
              <p:nvPr/>
            </p:nvGrpSpPr>
            <p:grpSpPr>
              <a:xfrm>
                <a:off x="12505260" y="3794369"/>
                <a:ext cx="1247595" cy="1161856"/>
                <a:chOff x="12496707" y="3794369"/>
                <a:chExt cx="1247595" cy="1161856"/>
              </a:xfrm>
            </p:grpSpPr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AE42F29-D6CB-AF45-B9EA-AD50BB1E0994}"/>
                    </a:ext>
                  </a:extLst>
                </p:cNvPr>
                <p:cNvSpPr txBox="1"/>
                <p:nvPr/>
              </p:nvSpPr>
              <p:spPr>
                <a:xfrm>
                  <a:off x="12496707" y="4671843"/>
                  <a:ext cx="1247595" cy="2843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097168">
                    <a:defRPr/>
                  </a:pPr>
                  <a:r>
                    <a:rPr lang="en-US" sz="1400" dirty="0">
                      <a:solidFill>
                        <a:srgbClr val="FFFFFF"/>
                      </a:solidFill>
                      <a:latin typeface="Amazon Ember"/>
                    </a:rPr>
                    <a:t>AWS Cloud9</a:t>
                  </a:r>
                </a:p>
              </p:txBody>
            </p:sp>
            <p:pic>
              <p:nvPicPr>
                <p:cNvPr id="31" name="Graphic 56">
                  <a:extLst>
                    <a:ext uri="{FF2B5EF4-FFF2-40B4-BE49-F238E27FC236}">
                      <a16:creationId xmlns:a16="http://schemas.microsoft.com/office/drawing/2014/main" id="{74217725-85AA-B14A-96DC-6687CCFE9A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4904" y="3794369"/>
                  <a:ext cx="711200" cy="711200"/>
                </a:xfrm>
                <a:prstGeom prst="rect">
                  <a:avLst/>
                </a:prstGeom>
              </p:spPr>
            </p:pic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7B781BAF-65A1-0D45-A433-BBEC08707BC9}"/>
                  </a:ext>
                </a:extLst>
              </p:cNvPr>
              <p:cNvGrpSpPr/>
              <p:nvPr/>
            </p:nvGrpSpPr>
            <p:grpSpPr>
              <a:xfrm>
                <a:off x="10031075" y="5257680"/>
                <a:ext cx="1290379" cy="1218231"/>
                <a:chOff x="10022522" y="5257680"/>
                <a:chExt cx="1290379" cy="1218231"/>
              </a:xfrm>
            </p:grpSpPr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2EE9723-E0C6-8147-B5D2-61C9A64785E4}"/>
                    </a:ext>
                  </a:extLst>
                </p:cNvPr>
                <p:cNvSpPr txBox="1"/>
                <p:nvPr/>
              </p:nvSpPr>
              <p:spPr>
                <a:xfrm>
                  <a:off x="10022522" y="5992463"/>
                  <a:ext cx="1290379" cy="4834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097168">
                    <a:defRPr/>
                  </a:pPr>
                  <a:r>
                    <a:rPr lang="en-US" sz="1400" dirty="0">
                      <a:solidFill>
                        <a:srgbClr val="FFFFFF"/>
                      </a:solidFill>
                      <a:latin typeface="Amazon Ember"/>
                    </a:rPr>
                    <a:t>AWS CodeCommit</a:t>
                  </a:r>
                </a:p>
              </p:txBody>
            </p:sp>
            <p:pic>
              <p:nvPicPr>
                <p:cNvPr id="29" name="Graphic 60">
                  <a:extLst>
                    <a:ext uri="{FF2B5EF4-FFF2-40B4-BE49-F238E27FC236}">
                      <a16:creationId xmlns:a16="http://schemas.microsoft.com/office/drawing/2014/main" id="{2D88B614-B8E6-B642-AF76-C1FD36DB13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12111" y="5257680"/>
                  <a:ext cx="711200" cy="711200"/>
                </a:xfrm>
                <a:prstGeom prst="rect">
                  <a:avLst/>
                </a:prstGeom>
              </p:spPr>
            </p:pic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DE0CB1C-FD33-2043-916B-62E885255567}"/>
                  </a:ext>
                </a:extLst>
              </p:cNvPr>
              <p:cNvGrpSpPr/>
              <p:nvPr/>
            </p:nvGrpSpPr>
            <p:grpSpPr>
              <a:xfrm>
                <a:off x="10038853" y="3794369"/>
                <a:ext cx="1274823" cy="1265664"/>
                <a:chOff x="10030300" y="3794369"/>
                <a:chExt cx="1274823" cy="1265664"/>
              </a:xfrm>
            </p:grpSpPr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6F84870-743D-AB49-8493-0D4C58DF07D8}"/>
                    </a:ext>
                  </a:extLst>
                </p:cNvPr>
                <p:cNvSpPr txBox="1"/>
                <p:nvPr/>
              </p:nvSpPr>
              <p:spPr>
                <a:xfrm>
                  <a:off x="10030300" y="4576585"/>
                  <a:ext cx="1274823" cy="4834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097168">
                    <a:defRPr/>
                  </a:pPr>
                  <a:r>
                    <a:rPr lang="en-US" sz="1400" dirty="0">
                      <a:solidFill>
                        <a:srgbClr val="FFFFFF"/>
                      </a:solidFill>
                      <a:latin typeface="Amazon Ember"/>
                    </a:rPr>
                    <a:t>Amazon Inspector</a:t>
                  </a:r>
                </a:p>
              </p:txBody>
            </p:sp>
            <p:pic>
              <p:nvPicPr>
                <p:cNvPr id="27" name="Graphic 33">
                  <a:extLst>
                    <a:ext uri="{FF2B5EF4-FFF2-40B4-BE49-F238E27FC236}">
                      <a16:creationId xmlns:a16="http://schemas.microsoft.com/office/drawing/2014/main" id="{F59AB4BB-F6EC-2147-A2EC-E1317F4813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12111" y="3794369"/>
                  <a:ext cx="711200" cy="711200"/>
                </a:xfrm>
                <a:prstGeom prst="rect">
                  <a:avLst/>
                </a:prstGeom>
              </p:spPr>
            </p:pic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25CA9BC-8A41-DA46-A1B4-1A7F117E169A}"/>
                  </a:ext>
                </a:extLst>
              </p:cNvPr>
              <p:cNvGrpSpPr/>
              <p:nvPr/>
            </p:nvGrpSpPr>
            <p:grpSpPr>
              <a:xfrm>
                <a:off x="11241361" y="3794369"/>
                <a:ext cx="1307303" cy="1171940"/>
                <a:chOff x="11232808" y="3794369"/>
                <a:chExt cx="1307303" cy="1171940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0C9C59D-D20E-5748-8745-F4596251A47E}"/>
                    </a:ext>
                  </a:extLst>
                </p:cNvPr>
                <p:cNvSpPr txBox="1"/>
                <p:nvPr/>
              </p:nvSpPr>
              <p:spPr>
                <a:xfrm>
                  <a:off x="11232808" y="4681927"/>
                  <a:ext cx="1307303" cy="2843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097168">
                    <a:defRPr/>
                  </a:pPr>
                  <a:r>
                    <a:rPr lang="en-US" sz="1400" dirty="0">
                      <a:solidFill>
                        <a:srgbClr val="FFFFFF"/>
                      </a:solidFill>
                      <a:latin typeface="Amazon Ember"/>
                    </a:rPr>
                    <a:t>AWS Batch</a:t>
                  </a:r>
                </a:p>
              </p:txBody>
            </p:sp>
            <p:pic>
              <p:nvPicPr>
                <p:cNvPr id="25" name="Graphic 10">
                  <a:extLst>
                    <a:ext uri="{FF2B5EF4-FFF2-40B4-BE49-F238E27FC236}">
                      <a16:creationId xmlns:a16="http://schemas.microsoft.com/office/drawing/2014/main" id="{146489F3-8AB3-F043-9CB1-911344107E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530859" y="3794369"/>
                  <a:ext cx="711200" cy="711200"/>
                </a:xfrm>
                <a:prstGeom prst="rect">
                  <a:avLst/>
                </a:prstGeom>
              </p:spPr>
            </p:pic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E6A90876-68ED-7E42-AC2A-B918B309CA65}"/>
                  </a:ext>
                </a:extLst>
              </p:cNvPr>
              <p:cNvGrpSpPr/>
              <p:nvPr/>
            </p:nvGrpSpPr>
            <p:grpSpPr>
              <a:xfrm>
                <a:off x="11343733" y="5255214"/>
                <a:ext cx="1113264" cy="1220697"/>
                <a:chOff x="11335180" y="5255214"/>
                <a:chExt cx="1113264" cy="1220697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CC1A7B4-B6DC-AE45-8BC7-20A17C1846B3}"/>
                    </a:ext>
                  </a:extLst>
                </p:cNvPr>
                <p:cNvSpPr txBox="1"/>
                <p:nvPr/>
              </p:nvSpPr>
              <p:spPr>
                <a:xfrm>
                  <a:off x="11335180" y="5992463"/>
                  <a:ext cx="1113264" cy="4834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097168"/>
                  <a:r>
                    <a:rPr lang="en-US" sz="1400" dirty="0">
                      <a:solidFill>
                        <a:srgbClr val="FFFFFF"/>
                      </a:solidFill>
                      <a:latin typeface="Amazon Ember"/>
                    </a:rPr>
                    <a:t>AWS </a:t>
                  </a:r>
                  <a:r>
                    <a:rPr lang="en-US" sz="1400" dirty="0" err="1">
                      <a:solidFill>
                        <a:srgbClr val="FFFFFF"/>
                      </a:solidFill>
                      <a:latin typeface="Amazon Ember"/>
                    </a:rPr>
                    <a:t>CodeBuild</a:t>
                  </a:r>
                  <a:endParaRPr lang="en-US" sz="1400" dirty="0">
                    <a:solidFill>
                      <a:srgbClr val="FFFFFF"/>
                    </a:solidFill>
                    <a:latin typeface="Amazon Ember"/>
                  </a:endParaRPr>
                </a:p>
              </p:txBody>
            </p:sp>
            <p:pic>
              <p:nvPicPr>
                <p:cNvPr id="23" name="Graphic 22">
                  <a:extLst>
                    <a:ext uri="{FF2B5EF4-FFF2-40B4-BE49-F238E27FC236}">
                      <a16:creationId xmlns:a16="http://schemas.microsoft.com/office/drawing/2014/main" id="{81F5BC43-DA30-734D-B900-C41EFC4E82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536212" y="5255214"/>
                  <a:ext cx="711200" cy="7112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7C6B6C1-9B9D-0D40-B71C-D67E11D6D4B4}"/>
                </a:ext>
              </a:extLst>
            </p:cNvPr>
            <p:cNvGrpSpPr/>
            <p:nvPr/>
          </p:nvGrpSpPr>
          <p:grpSpPr>
            <a:xfrm>
              <a:off x="10114652" y="6410736"/>
              <a:ext cx="3891046" cy="884062"/>
              <a:chOff x="8399691" y="5530755"/>
              <a:chExt cx="3242538" cy="73671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E767731-425B-2A4D-B61C-23A0682F31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99691" y="5530755"/>
                <a:ext cx="579778" cy="736718"/>
              </a:xfrm>
              <a:prstGeom prst="round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D8DB042-0D65-E844-9390-48048E679848}"/>
                  </a:ext>
                </a:extLst>
              </p:cNvPr>
              <p:cNvSpPr/>
              <p:nvPr/>
            </p:nvSpPr>
            <p:spPr>
              <a:xfrm>
                <a:off x="9032974" y="5737532"/>
                <a:ext cx="260925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097168">
                  <a:defRPr/>
                </a:pPr>
                <a:r>
                  <a:rPr lang="en-US" sz="1800" dirty="0">
                    <a:solidFill>
                      <a:srgbClr val="FFFFFF"/>
                    </a:solidFill>
                    <a:latin typeface="Amazon Ember"/>
                    <a:ea typeface="Amazon Ember" panose="020B0603020204020204" pitchFamily="34" charset="0"/>
                    <a:cs typeface="Amazon Ember" panose="020B0603020204020204" pitchFamily="34" charset="0"/>
                  </a:rPr>
                  <a:t>Amazon </a:t>
                </a:r>
                <a:r>
                  <a:rPr lang="en-US" sz="1800" dirty="0" err="1">
                    <a:solidFill>
                      <a:srgbClr val="FFFFFF"/>
                    </a:solidFill>
                    <a:latin typeface="Amazon Ember"/>
                    <a:ea typeface="Amazon Ember" panose="020B0603020204020204" pitchFamily="34" charset="0"/>
                    <a:cs typeface="Amazon Ember" panose="020B0603020204020204" pitchFamily="34" charset="0"/>
                  </a:rPr>
                  <a:t>Corretto</a:t>
                </a:r>
                <a:r>
                  <a:rPr lang="en-US" sz="1800" dirty="0">
                    <a:solidFill>
                      <a:srgbClr val="FFFFFF"/>
                    </a:solidFill>
                    <a:latin typeface="Amazon Ember"/>
                    <a:ea typeface="Amazon Ember" panose="020B0603020204020204" pitchFamily="34" charset="0"/>
                    <a:cs typeface="Amazon Ember" panose="020B0603020204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FFFFFF"/>
                    </a:solidFill>
                    <a:latin typeface="Amazon Ember"/>
                    <a:ea typeface="Amazon Ember" panose="020B0603020204020204" pitchFamily="34" charset="0"/>
                    <a:cs typeface="Amazon Ember" panose="020B0603020204020204" pitchFamily="34" charset="0"/>
                  </a:rPr>
                  <a:t>OpenJDK</a:t>
                </a:r>
                <a:endParaRPr lang="en-US" sz="1800" dirty="0">
                  <a:solidFill>
                    <a:srgbClr val="FFFFFF"/>
                  </a:solidFill>
                  <a:latin typeface="Amazon Ember"/>
                  <a:ea typeface="Amazon Ember" panose="020B0603020204020204" pitchFamily="34" charset="0"/>
                  <a:cs typeface="Amazon Ember" panose="020B0603020204020204" pitchFamily="34" charset="0"/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FCAA77F-03A6-AB4E-9201-EC76F7AC73E3}"/>
              </a:ext>
            </a:extLst>
          </p:cNvPr>
          <p:cNvGrpSpPr/>
          <p:nvPr/>
        </p:nvGrpSpPr>
        <p:grpSpPr>
          <a:xfrm>
            <a:off x="548641" y="996866"/>
            <a:ext cx="4361179" cy="6460457"/>
            <a:chOff x="457200" y="778566"/>
            <a:chExt cx="3634316" cy="538371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FA5D414-395D-B14E-B340-0D90D6632A60}"/>
                </a:ext>
              </a:extLst>
            </p:cNvPr>
            <p:cNvSpPr/>
            <p:nvPr/>
          </p:nvSpPr>
          <p:spPr bwMode="auto">
            <a:xfrm>
              <a:off x="457200" y="1040623"/>
              <a:ext cx="3634316" cy="5121657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3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mazon Ember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455C1DB-5BAC-1443-BA67-529FCF583CE4}"/>
                </a:ext>
              </a:extLst>
            </p:cNvPr>
            <p:cNvSpPr txBox="1"/>
            <p:nvPr/>
          </p:nvSpPr>
          <p:spPr>
            <a:xfrm>
              <a:off x="1240215" y="778566"/>
              <a:ext cx="2068286" cy="52411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182880" tIns="146304" rIns="182880" bIns="146304" rtlCol="0" anchor="ctr">
              <a:noAutofit/>
            </a:bodyPr>
            <a:lstStyle/>
            <a:p>
              <a:pPr algn="ctr" defTabSz="1097168">
                <a:lnSpc>
                  <a:spcPct val="90000"/>
                </a:lnSpc>
                <a:spcAft>
                  <a:spcPts val="1800"/>
                </a:spcAft>
                <a:defRPr/>
              </a:pPr>
              <a:r>
                <a:rPr lang="en-US" sz="2400" b="1" dirty="0" err="1">
                  <a:solidFill>
                    <a:srgbClr val="FFCE3F"/>
                  </a:solidFill>
                  <a:latin typeface="Amazon Ember"/>
                </a:rPr>
                <a:t>操作系统</a:t>
              </a:r>
              <a:endParaRPr lang="en-US" sz="2400" b="1" dirty="0">
                <a:solidFill>
                  <a:srgbClr val="FFCE3F"/>
                </a:solidFill>
                <a:latin typeface="Amazon Ember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B7F4E4E-DF2F-B94D-AFE2-9A368F7D0F78}"/>
              </a:ext>
            </a:extLst>
          </p:cNvPr>
          <p:cNvGrpSpPr/>
          <p:nvPr/>
        </p:nvGrpSpPr>
        <p:grpSpPr>
          <a:xfrm>
            <a:off x="717992" y="1745066"/>
            <a:ext cx="2960743" cy="649315"/>
            <a:chOff x="530231" y="1269546"/>
            <a:chExt cx="2467286" cy="54109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6E53CCF-FA60-CD4D-AEFA-DC488D08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231" y="1269546"/>
              <a:ext cx="1024763" cy="541096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7F7BFE-230B-4242-BC2E-55741224B0FE}"/>
                </a:ext>
              </a:extLst>
            </p:cNvPr>
            <p:cNvSpPr/>
            <p:nvPr/>
          </p:nvSpPr>
          <p:spPr>
            <a:xfrm>
              <a:off x="1605308" y="1391372"/>
              <a:ext cx="1392209" cy="2821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097168">
                <a:defRPr/>
              </a:pPr>
              <a:r>
                <a:rPr lang="en-US" sz="1600" dirty="0">
                  <a:solidFill>
                    <a:srgbClr val="FFFFFF"/>
                  </a:solidFill>
                  <a:latin typeface="Amazon Ember"/>
                  <a:ea typeface="Amazon Ember" panose="020B0603020204020204" pitchFamily="34" charset="0"/>
                  <a:cs typeface="Amazon Ember" panose="020B0603020204020204" pitchFamily="34" charset="0"/>
                </a:rPr>
                <a:t>Amazon Linux 2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F71F05F-8E05-454E-A677-C77932C3E4EB}"/>
              </a:ext>
            </a:extLst>
          </p:cNvPr>
          <p:cNvGrpSpPr/>
          <p:nvPr/>
        </p:nvGrpSpPr>
        <p:grpSpPr>
          <a:xfrm>
            <a:off x="937238" y="3395523"/>
            <a:ext cx="3965766" cy="696026"/>
            <a:chOff x="703208" y="2433025"/>
            <a:chExt cx="3304805" cy="580022"/>
          </a:xfrm>
        </p:grpSpPr>
        <p:pic>
          <p:nvPicPr>
            <p:cNvPr id="47" name="Google Shape;199;p36">
              <a:extLst>
                <a:ext uri="{FF2B5EF4-FFF2-40B4-BE49-F238E27FC236}">
                  <a16:creationId xmlns:a16="http://schemas.microsoft.com/office/drawing/2014/main" id="{9E6B9440-4FE4-2B48-86D3-0DFEA5F7FAD5}"/>
                </a:ext>
              </a:extLst>
            </p:cNvPr>
            <p:cNvPicPr preferRelativeResize="0"/>
            <p:nvPr/>
          </p:nvPicPr>
          <p:blipFill rotWithShape="1">
            <a:blip r:embed="rId2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r="66135" b="-13401"/>
            <a:stretch/>
          </p:blipFill>
          <p:spPr>
            <a:xfrm>
              <a:off x="703208" y="2433025"/>
              <a:ext cx="678808" cy="5800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F3A1125-F330-674F-AA05-40A662E52810}"/>
                </a:ext>
              </a:extLst>
            </p:cNvPr>
            <p:cNvSpPr/>
            <p:nvPr/>
          </p:nvSpPr>
          <p:spPr>
            <a:xfrm>
              <a:off x="1605308" y="2471751"/>
              <a:ext cx="2402705" cy="4873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97168">
                <a:defRPr/>
              </a:pPr>
              <a:r>
                <a:rPr lang="en-US" sz="1600" dirty="0">
                  <a:solidFill>
                    <a:srgbClr val="FFFFFF"/>
                  </a:solidFill>
                  <a:latin typeface="Amazon Ember"/>
                  <a:ea typeface="Amazon Ember" panose="020B0603020204020204" pitchFamily="34" charset="0"/>
                  <a:cs typeface="Amazon Ember" panose="020B0603020204020204" pitchFamily="34" charset="0"/>
                </a:rPr>
                <a:t>Red Hat Enterprise Linux 7.6 and 8.x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174F5BA-1FBB-F645-9AA9-E7E8EFB0C886}"/>
              </a:ext>
            </a:extLst>
          </p:cNvPr>
          <p:cNvGrpSpPr/>
          <p:nvPr/>
        </p:nvGrpSpPr>
        <p:grpSpPr>
          <a:xfrm>
            <a:off x="864230" y="4413232"/>
            <a:ext cx="3467899" cy="634277"/>
            <a:chOff x="642368" y="3150669"/>
            <a:chExt cx="2889916" cy="528564"/>
          </a:xfrm>
        </p:grpSpPr>
        <p:pic>
          <p:nvPicPr>
            <p:cNvPr id="50" name="Picture 26">
              <a:extLst>
                <a:ext uri="{FF2B5EF4-FFF2-40B4-BE49-F238E27FC236}">
                  <a16:creationId xmlns:a16="http://schemas.microsoft.com/office/drawing/2014/main" id="{A4D361EE-BC4B-8E44-B97C-9F11AACE5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368" y="3150669"/>
              <a:ext cx="800488" cy="528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2A9B2F1-AAF1-1048-A0E5-0D0E87083846}"/>
                </a:ext>
              </a:extLst>
            </p:cNvPr>
            <p:cNvSpPr/>
            <p:nvPr/>
          </p:nvSpPr>
          <p:spPr>
            <a:xfrm>
              <a:off x="1605308" y="3163664"/>
              <a:ext cx="1926976" cy="487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97168">
                <a:defRPr/>
              </a:pPr>
              <a:r>
                <a:rPr lang="en-US" sz="1600" dirty="0">
                  <a:solidFill>
                    <a:srgbClr val="FFFFFF"/>
                  </a:solidFill>
                  <a:latin typeface="Amazon Ember"/>
                  <a:ea typeface="Amazon Ember" panose="020B0603020204020204" pitchFamily="34" charset="0"/>
                  <a:cs typeface="Amazon Ember" panose="020B0603020204020204" pitchFamily="34" charset="0"/>
                </a:rPr>
                <a:t>SUSE Linux Enterprise Server 15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C05EE1A-3A0A-3A45-8EB8-A913EB06AAD7}"/>
              </a:ext>
            </a:extLst>
          </p:cNvPr>
          <p:cNvGrpSpPr/>
          <p:nvPr/>
        </p:nvGrpSpPr>
        <p:grpSpPr>
          <a:xfrm>
            <a:off x="729666" y="2716065"/>
            <a:ext cx="4270099" cy="357774"/>
            <a:chOff x="530231" y="2003074"/>
            <a:chExt cx="3558416" cy="2981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AE79A41-D0B4-194F-B735-6B9F16BAF8E4}"/>
                </a:ext>
              </a:extLst>
            </p:cNvPr>
            <p:cNvSpPr/>
            <p:nvPr/>
          </p:nvSpPr>
          <p:spPr>
            <a:xfrm>
              <a:off x="1638717" y="2019091"/>
              <a:ext cx="2449930" cy="2821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97168">
                <a:defRPr/>
              </a:pPr>
              <a:r>
                <a:rPr lang="en-US" sz="1600" dirty="0">
                  <a:solidFill>
                    <a:srgbClr val="FFFFFF"/>
                  </a:solidFill>
                  <a:latin typeface="Amazon Ember"/>
                  <a:ea typeface="Amazon Ember" panose="020B0603020204020204" pitchFamily="34" charset="0"/>
                  <a:cs typeface="Amazon Ember" panose="020B0603020204020204" pitchFamily="34" charset="0"/>
                </a:rPr>
                <a:t>Ubuntu 18.04LTS, 20.04LTS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8724C4A-8A27-AA45-BB10-69E40484B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231" y="2003074"/>
              <a:ext cx="1024763" cy="231180"/>
            </a:xfrm>
            <a:prstGeom prst="rect">
              <a:avLst/>
            </a:prstGeom>
          </p:spPr>
        </p:pic>
      </p:grpSp>
      <p:pic>
        <p:nvPicPr>
          <p:cNvPr id="55" name="Picture 2" descr="Logo - Fedora Project Wiki">
            <a:extLst>
              <a:ext uri="{FF2B5EF4-FFF2-40B4-BE49-F238E27FC236}">
                <a16:creationId xmlns:a16="http://schemas.microsoft.com/office/drawing/2014/main" id="{E9573455-171C-3C40-A93D-D44BE6EB1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9195" y="5378387"/>
            <a:ext cx="1782272" cy="54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1A59AB09-4BF5-0246-8FDD-DD45E3BD911D}"/>
              </a:ext>
            </a:extLst>
          </p:cNvPr>
          <p:cNvGrpSpPr/>
          <p:nvPr/>
        </p:nvGrpSpPr>
        <p:grpSpPr>
          <a:xfrm>
            <a:off x="861942" y="5413372"/>
            <a:ext cx="1921854" cy="608744"/>
            <a:chOff x="1906852" y="4854639"/>
            <a:chExt cx="1921854" cy="608744"/>
          </a:xfrm>
        </p:grpSpPr>
        <p:pic>
          <p:nvPicPr>
            <p:cNvPr id="57" name="Picture 16" descr="Debian Logo PNG Transparent &amp; SVG Vector - Freebie Supply">
              <a:extLst>
                <a:ext uri="{FF2B5EF4-FFF2-40B4-BE49-F238E27FC236}">
                  <a16:creationId xmlns:a16="http://schemas.microsoft.com/office/drawing/2014/main" id="{CE957C48-A35B-1C43-A797-6EDCA8280F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6852" y="4854639"/>
              <a:ext cx="491551" cy="608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C3BD2B8-4E8D-F647-A8EC-F6F1A3C0721C}"/>
                </a:ext>
              </a:extLst>
            </p:cNvPr>
            <p:cNvSpPr txBox="1"/>
            <p:nvPr/>
          </p:nvSpPr>
          <p:spPr>
            <a:xfrm>
              <a:off x="2365414" y="4895842"/>
              <a:ext cx="1463292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900" dirty="0">
                  <a:solidFill>
                    <a:schemeClr val="bg1"/>
                  </a:solidFill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Debian</a:t>
              </a: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A153DF66-6C16-3947-9F1B-26E0FC195150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812" y="6473987"/>
            <a:ext cx="1785761" cy="513798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B2BDAA17-D829-3D4A-A3DA-7E118057DBE2}"/>
              </a:ext>
            </a:extLst>
          </p:cNvPr>
          <p:cNvGrpSpPr/>
          <p:nvPr/>
        </p:nvGrpSpPr>
        <p:grpSpPr>
          <a:xfrm>
            <a:off x="5120369" y="996866"/>
            <a:ext cx="4543874" cy="6460457"/>
            <a:chOff x="5120369" y="996866"/>
            <a:chExt cx="4543874" cy="6460457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FAB5EDF-DC1A-A24F-A7F5-595243082D14}"/>
                </a:ext>
              </a:extLst>
            </p:cNvPr>
            <p:cNvGrpSpPr/>
            <p:nvPr/>
          </p:nvGrpSpPr>
          <p:grpSpPr>
            <a:xfrm>
              <a:off x="5134612" y="996866"/>
              <a:ext cx="4361176" cy="6460457"/>
              <a:chOff x="4278843" y="778566"/>
              <a:chExt cx="3634314" cy="5383714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37D195B-AB29-6748-9924-7C3226A811F5}"/>
                  </a:ext>
                </a:extLst>
              </p:cNvPr>
              <p:cNvSpPr/>
              <p:nvPr/>
            </p:nvSpPr>
            <p:spPr bwMode="auto">
              <a:xfrm>
                <a:off x="4278843" y="1040623"/>
                <a:ext cx="3634314" cy="5121657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3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mazon Ember"/>
                  <a:ea typeface="Amazon Ember" panose="020B0603020204020204" pitchFamily="34" charset="0"/>
                  <a:cs typeface="Amazon Ember" panose="020B0603020204020204" pitchFamily="34" charset="0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C037821E-0854-1744-AFE4-08EE9B507B29}"/>
                  </a:ext>
                </a:extLst>
              </p:cNvPr>
              <p:cNvSpPr txBox="1"/>
              <p:nvPr/>
            </p:nvSpPr>
            <p:spPr>
              <a:xfrm>
                <a:off x="5290457" y="778566"/>
                <a:ext cx="1659720" cy="52411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lIns="182880" tIns="146304" rIns="182880" bIns="146304" rtlCol="0" anchor="ctr">
                <a:noAutofit/>
              </a:bodyPr>
              <a:lstStyle/>
              <a:p>
                <a:pPr algn="ctr" defTabSz="1097168">
                  <a:lnSpc>
                    <a:spcPct val="90000"/>
                  </a:lnSpc>
                  <a:spcAft>
                    <a:spcPts val="1800"/>
                  </a:spcAft>
                  <a:defRPr/>
                </a:pPr>
                <a:r>
                  <a:rPr lang="en-US" sz="2400" b="1" dirty="0" err="1">
                    <a:solidFill>
                      <a:srgbClr val="FFCE3F"/>
                    </a:solidFill>
                    <a:latin typeface="Amazon Ember"/>
                  </a:rPr>
                  <a:t>容器</a:t>
                </a:r>
                <a:endParaRPr lang="en-US" sz="2400" b="1" dirty="0">
                  <a:solidFill>
                    <a:srgbClr val="FFCE3F"/>
                  </a:solidFill>
                  <a:latin typeface="Amazon Ember"/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941CF89-BD57-6744-A9AE-205E8C938210}"/>
                </a:ext>
              </a:extLst>
            </p:cNvPr>
            <p:cNvGrpSpPr/>
            <p:nvPr/>
          </p:nvGrpSpPr>
          <p:grpSpPr>
            <a:xfrm>
              <a:off x="5120369" y="1408042"/>
              <a:ext cx="4543874" cy="3163935"/>
              <a:chOff x="5120370" y="1805916"/>
              <a:chExt cx="4543874" cy="2932960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7452C8FD-D7D6-1643-BA37-D473010F070C}"/>
                  </a:ext>
                </a:extLst>
              </p:cNvPr>
              <p:cNvGrpSpPr/>
              <p:nvPr/>
            </p:nvGrpSpPr>
            <p:grpSpPr>
              <a:xfrm>
                <a:off x="5120370" y="2917726"/>
                <a:ext cx="2194829" cy="1804671"/>
                <a:chOff x="5096924" y="2519144"/>
                <a:chExt cx="2194829" cy="1804671"/>
              </a:xfrm>
            </p:grpSpPr>
            <p:sp>
              <p:nvSpPr>
                <p:cNvPr id="76" name="Content Placeholder 4">
                  <a:extLst>
                    <a:ext uri="{FF2B5EF4-FFF2-40B4-BE49-F238E27FC236}">
                      <a16:creationId xmlns:a16="http://schemas.microsoft.com/office/drawing/2014/main" id="{C75734C5-B382-8244-B0A0-DE6FFF23B315}"/>
                    </a:ext>
                  </a:extLst>
                </p:cNvPr>
                <p:cNvSpPr txBox="1">
                  <a:spLocks/>
                </p:cNvSpPr>
                <p:nvPr/>
              </p:nvSpPr>
              <p:spPr bwMode="auto">
                <a:xfrm>
                  <a:off x="5096924" y="3390615"/>
                  <a:ext cx="2194829" cy="933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46304" tIns="73152" rIns="146304" bIns="73152"/>
                <a:lstStyle>
                  <a:lvl1pPr defTabSz="1025525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defTabSz="1025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50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defTabSz="1025525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20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defTabSz="1025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190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defTabSz="1025525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190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defTabSz="102552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90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defTabSz="102552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90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defTabSz="102552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90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defTabSz="102552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90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defTabSz="1025484">
                    <a:spcBef>
                      <a:spcPct val="0"/>
                    </a:spcBef>
                    <a:buNone/>
                  </a:pPr>
                  <a:r>
                    <a:rPr lang="en-US" altLang="en-US" sz="1800" b="1" dirty="0">
                      <a:solidFill>
                        <a:srgbClr val="FFCE3F"/>
                      </a:solidFill>
                      <a:latin typeface="+mn-lt"/>
                      <a:ea typeface="Amazon Ember" panose="020B0603020204020204" pitchFamily="34" charset="0"/>
                      <a:cs typeface="Amazon Ember" panose="020B0603020204020204" pitchFamily="34" charset="0"/>
                    </a:rPr>
                    <a:t>Amazon Elastic Container Service (Amazon ECS)</a:t>
                  </a:r>
                </a:p>
                <a:p>
                  <a:pPr algn="ctr" defTabSz="1025484">
                    <a:spcBef>
                      <a:spcPct val="0"/>
                    </a:spcBef>
                    <a:buNone/>
                  </a:pPr>
                  <a:endParaRPr lang="en-US" altLang="en-US" sz="1200" b="1" dirty="0">
                    <a:solidFill>
                      <a:srgbClr val="FAA634"/>
                    </a:solidFill>
                    <a:latin typeface="+mn-lt"/>
                    <a:ea typeface="Amazon Ember" panose="020B0603020204020204" pitchFamily="34" charset="0"/>
                    <a:cs typeface="Amazon Ember" panose="020B0603020204020204" pitchFamily="34" charset="0"/>
                  </a:endParaRPr>
                </a:p>
              </p:txBody>
            </p:sp>
            <p:pic>
              <p:nvPicPr>
                <p:cNvPr id="77" name="Graphic 76">
                  <a:extLst>
                    <a:ext uri="{FF2B5EF4-FFF2-40B4-BE49-F238E27FC236}">
                      <a16:creationId xmlns:a16="http://schemas.microsoft.com/office/drawing/2014/main" id="{12337C24-531B-954A-BBA3-610A1916D4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>
                    <a:ext uri="{96DAC541-7B7A-43D3-8B79-37D633B846F1}">
                      <asvg:svgBlip xmlns:asvg="http://schemas.microsoft.com/office/drawing/2016/SVG/main" r:embed="rId3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57677" y="2519144"/>
                  <a:ext cx="916635" cy="916635"/>
                </a:xfrm>
                <a:prstGeom prst="rect">
                  <a:avLst/>
                </a:prstGeom>
              </p:spPr>
            </p:pic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1286934B-80C0-0442-B563-EAB016FDF978}"/>
                  </a:ext>
                </a:extLst>
              </p:cNvPr>
              <p:cNvGrpSpPr/>
              <p:nvPr/>
            </p:nvGrpSpPr>
            <p:grpSpPr>
              <a:xfrm>
                <a:off x="7115301" y="2934204"/>
                <a:ext cx="2548943" cy="1804672"/>
                <a:chOff x="7127024" y="2535622"/>
                <a:chExt cx="2548943" cy="1804672"/>
              </a:xfrm>
            </p:grpSpPr>
            <p:sp>
              <p:nvSpPr>
                <p:cNvPr id="74" name="Content Placeholder 4">
                  <a:extLst>
                    <a:ext uri="{FF2B5EF4-FFF2-40B4-BE49-F238E27FC236}">
                      <a16:creationId xmlns:a16="http://schemas.microsoft.com/office/drawing/2014/main" id="{6B7A0ABC-B5B0-2A46-9F0E-36254A9BE305}"/>
                    </a:ext>
                  </a:extLst>
                </p:cNvPr>
                <p:cNvSpPr txBox="1">
                  <a:spLocks/>
                </p:cNvSpPr>
                <p:nvPr/>
              </p:nvSpPr>
              <p:spPr bwMode="auto">
                <a:xfrm>
                  <a:off x="7127024" y="3423659"/>
                  <a:ext cx="2548943" cy="9166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46304" tIns="73152" rIns="146304" bIns="73152"/>
                <a:lstStyle>
                  <a:lvl1pPr defTabSz="1025525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defTabSz="1025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50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defTabSz="1025525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20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defTabSz="1025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190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defTabSz="1025525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190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defTabSz="102552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90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defTabSz="102552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90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defTabSz="102552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90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defTabSz="102552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90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defTabSz="1025484">
                    <a:spcBef>
                      <a:spcPct val="0"/>
                    </a:spcBef>
                    <a:buNone/>
                  </a:pPr>
                  <a:r>
                    <a:rPr lang="en-US" altLang="en-US" sz="1800" b="1" dirty="0">
                      <a:solidFill>
                        <a:srgbClr val="FFCE3F"/>
                      </a:solidFill>
                      <a:latin typeface="+mn-lt"/>
                      <a:ea typeface="Amazon Ember" panose="020B0603020204020204" pitchFamily="34" charset="0"/>
                      <a:cs typeface="Amazon Ember" panose="020B0603020204020204" pitchFamily="34" charset="0"/>
                    </a:rPr>
                    <a:t>Amazon Elastic Kubernetes Service</a:t>
                  </a:r>
                </a:p>
                <a:p>
                  <a:pPr algn="ctr" defTabSz="1025484">
                    <a:spcBef>
                      <a:spcPct val="0"/>
                    </a:spcBef>
                    <a:buNone/>
                  </a:pPr>
                  <a:r>
                    <a:rPr lang="en-US" altLang="en-US" sz="1800" b="1" dirty="0">
                      <a:solidFill>
                        <a:srgbClr val="FFCE3F"/>
                      </a:solidFill>
                      <a:latin typeface="+mn-lt"/>
                      <a:ea typeface="Amazon Ember" panose="020B0603020204020204" pitchFamily="34" charset="0"/>
                      <a:cs typeface="Amazon Ember" panose="020B0603020204020204" pitchFamily="34" charset="0"/>
                    </a:rPr>
                    <a:t>(Amazon EKS Preview)</a:t>
                  </a:r>
                </a:p>
                <a:p>
                  <a:pPr algn="ctr" defTabSz="1025484">
                    <a:spcBef>
                      <a:spcPct val="0"/>
                    </a:spcBef>
                    <a:buNone/>
                  </a:pPr>
                  <a:endParaRPr lang="en-US" altLang="en-US" sz="1200" b="1" dirty="0">
                    <a:solidFill>
                      <a:srgbClr val="FAA634"/>
                    </a:solidFill>
                    <a:latin typeface="+mn-lt"/>
                    <a:ea typeface="Amazon Ember" panose="020B0603020204020204" pitchFamily="34" charset="0"/>
                    <a:cs typeface="Amazon Ember" panose="020B0603020204020204" pitchFamily="34" charset="0"/>
                  </a:endParaRPr>
                </a:p>
              </p:txBody>
            </p:sp>
            <p:pic>
              <p:nvPicPr>
                <p:cNvPr id="75" name="Graphic 74">
                  <a:extLst>
                    <a:ext uri="{FF2B5EF4-FFF2-40B4-BE49-F238E27FC236}">
                      <a16:creationId xmlns:a16="http://schemas.microsoft.com/office/drawing/2014/main" id="{F29CB7A1-3FD3-7642-A60E-F9BDEF0030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>
                  <a:extLst>
                    <a:ext uri="{96DAC541-7B7A-43D3-8B79-37D633B846F1}">
                      <asvg:svgBlip xmlns:asvg="http://schemas.microsoft.com/office/drawing/2016/SVG/main" r:embed="rId3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6475" y="2535622"/>
                  <a:ext cx="916635" cy="916635"/>
                </a:xfrm>
                <a:prstGeom prst="rect">
                  <a:avLst/>
                </a:prstGeom>
              </p:spPr>
            </p:pic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2856CC5A-1003-2749-AB2A-D983EFE55B7E}"/>
                  </a:ext>
                </a:extLst>
              </p:cNvPr>
              <p:cNvGrpSpPr/>
              <p:nvPr/>
            </p:nvGrpSpPr>
            <p:grpSpPr>
              <a:xfrm>
                <a:off x="5184656" y="1805916"/>
                <a:ext cx="4269424" cy="878610"/>
                <a:chOff x="5278440" y="1243212"/>
                <a:chExt cx="4269424" cy="878610"/>
              </a:xfrm>
            </p:grpSpPr>
            <p:pic>
              <p:nvPicPr>
                <p:cNvPr id="72" name="Picture 71">
                  <a:extLst>
                    <a:ext uri="{FF2B5EF4-FFF2-40B4-BE49-F238E27FC236}">
                      <a16:creationId xmlns:a16="http://schemas.microsoft.com/office/drawing/2014/main" id="{35ECCCCF-1C25-F245-BAD5-6B82F78252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78440" y="1243212"/>
                  <a:ext cx="1028617" cy="878610"/>
                </a:xfrm>
                <a:prstGeom prst="rect">
                  <a:avLst/>
                </a:prstGeom>
              </p:spPr>
            </p:pic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5D76F1B9-7331-9247-8B43-C3588DA8B626}"/>
                    </a:ext>
                  </a:extLst>
                </p:cNvPr>
                <p:cNvSpPr/>
                <p:nvPr/>
              </p:nvSpPr>
              <p:spPr>
                <a:xfrm>
                  <a:off x="6252499" y="1394895"/>
                  <a:ext cx="3295365" cy="59914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1097168">
                    <a:defRPr/>
                  </a:pPr>
                  <a:r>
                    <a:rPr lang="en-US" sz="1800" dirty="0">
                      <a:solidFill>
                        <a:srgbClr val="FFFFFF"/>
                      </a:solidFill>
                      <a:latin typeface="Amazon Ember"/>
                      <a:ea typeface="Amazon Ember" panose="020B0603020204020204" pitchFamily="34" charset="0"/>
                      <a:cs typeface="Amazon Ember" panose="020B0603020204020204" pitchFamily="34" charset="0"/>
                    </a:rPr>
                    <a:t>Docker Desktop Community and Docker Enterprise Engine</a:t>
                  </a: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35CFAE1-0477-D24A-959C-62239E7BA008}"/>
                </a:ext>
              </a:extLst>
            </p:cNvPr>
            <p:cNvGrpSpPr/>
            <p:nvPr/>
          </p:nvGrpSpPr>
          <p:grpSpPr>
            <a:xfrm>
              <a:off x="5427706" y="6776783"/>
              <a:ext cx="3770389" cy="545981"/>
              <a:chOff x="4523088" y="5595164"/>
              <a:chExt cx="3141991" cy="454984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33FD08E2-552C-2E44-8DB5-8DB5A085FF6F}"/>
                  </a:ext>
                </a:extLst>
              </p:cNvPr>
              <p:cNvSpPr/>
              <p:nvPr/>
            </p:nvSpPr>
            <p:spPr>
              <a:xfrm>
                <a:off x="6538590" y="5699986"/>
                <a:ext cx="1126489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097168">
                  <a:defRPr/>
                </a:pPr>
                <a:r>
                  <a:rPr lang="en-US" sz="1800" dirty="0">
                    <a:solidFill>
                      <a:srgbClr val="FFFFFF"/>
                    </a:solidFill>
                    <a:ea typeface="Amazon Ember" panose="020B0603020204020204" pitchFamily="34" charset="0"/>
                    <a:cs typeface="Amazon Ember" panose="020B0603020204020204" pitchFamily="34" charset="0"/>
                  </a:rPr>
                  <a:t>Micro VMs</a:t>
                </a:r>
              </a:p>
            </p:txBody>
          </p:sp>
          <p:pic>
            <p:nvPicPr>
              <p:cNvPr id="68" name="Picture 14" descr="Firecracker logo">
                <a:extLst>
                  <a:ext uri="{FF2B5EF4-FFF2-40B4-BE49-F238E27FC236}">
                    <a16:creationId xmlns:a16="http://schemas.microsoft.com/office/drawing/2014/main" id="{86821A27-0966-AB44-B389-6A5E7853F5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3088" y="5595164"/>
                <a:ext cx="1835103" cy="4549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B35F311-4280-794F-BAE9-45C98E5A1D4D}"/>
                </a:ext>
              </a:extLst>
            </p:cNvPr>
            <p:cNvGrpSpPr/>
            <p:nvPr/>
          </p:nvGrpSpPr>
          <p:grpSpPr>
            <a:xfrm>
              <a:off x="6217783" y="4725411"/>
              <a:ext cx="2194829" cy="2054781"/>
              <a:chOff x="6217783" y="4725411"/>
              <a:chExt cx="2194829" cy="2054781"/>
            </a:xfrm>
          </p:grpSpPr>
          <p:pic>
            <p:nvPicPr>
              <p:cNvPr id="65" name="Graphic 64">
                <a:extLst>
                  <a:ext uri="{FF2B5EF4-FFF2-40B4-BE49-F238E27FC236}">
                    <a16:creationId xmlns:a16="http://schemas.microsoft.com/office/drawing/2014/main" id="{FD8A75FC-D22B-8449-A31E-99A27C7D75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p:blipFill>
            <p:spPr>
              <a:xfrm>
                <a:off x="6861114" y="4725411"/>
                <a:ext cx="936654" cy="936654"/>
              </a:xfrm>
              <a:prstGeom prst="rect">
                <a:avLst/>
              </a:prstGeom>
            </p:spPr>
          </p:pic>
          <p:sp>
            <p:nvSpPr>
              <p:cNvPr id="66" name="Content Placeholder 4">
                <a:extLst>
                  <a:ext uri="{FF2B5EF4-FFF2-40B4-BE49-F238E27FC236}">
                    <a16:creationId xmlns:a16="http://schemas.microsoft.com/office/drawing/2014/main" id="{37ED13C0-FBF7-ED4E-8F86-E0379EB93BD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217783" y="5773501"/>
                <a:ext cx="2194829" cy="1006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46304" tIns="73152" rIns="146304" bIns="73152"/>
              <a:lstStyle>
                <a:lvl1pPr defTabSz="1025525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025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5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025525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025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9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025525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9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0255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9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0255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9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0255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9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0255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9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1025484">
                  <a:spcBef>
                    <a:spcPct val="0"/>
                  </a:spcBef>
                  <a:buNone/>
                </a:pPr>
                <a:r>
                  <a:rPr lang="en-US" altLang="en-US" sz="1800" b="1" dirty="0">
                    <a:solidFill>
                      <a:srgbClr val="FFCE3F"/>
                    </a:solidFill>
                    <a:latin typeface="+mn-lt"/>
                    <a:ea typeface="Amazon Ember" panose="020B0603020204020204" pitchFamily="34" charset="0"/>
                    <a:cs typeface="Amazon Ember" panose="020B0603020204020204" pitchFamily="34" charset="0"/>
                  </a:rPr>
                  <a:t>Amazon Elastic Container Registry (</a:t>
                </a:r>
                <a:r>
                  <a:rPr lang="en-US" altLang="en-US" sz="1800" b="1" dirty="0" err="1">
                    <a:solidFill>
                      <a:srgbClr val="FFCE3F"/>
                    </a:solidFill>
                    <a:latin typeface="+mn-lt"/>
                    <a:ea typeface="Amazon Ember" panose="020B0603020204020204" pitchFamily="34" charset="0"/>
                    <a:cs typeface="Amazon Ember" panose="020B0603020204020204" pitchFamily="34" charset="0"/>
                  </a:rPr>
                  <a:t>Amazom</a:t>
                </a:r>
                <a:r>
                  <a:rPr lang="en-US" altLang="en-US" sz="1800" b="1" dirty="0">
                    <a:solidFill>
                      <a:srgbClr val="FFCE3F"/>
                    </a:solidFill>
                    <a:latin typeface="+mn-lt"/>
                    <a:ea typeface="Amazon Ember" panose="020B0603020204020204" pitchFamily="34" charset="0"/>
                    <a:cs typeface="Amazon Ember" panose="020B0603020204020204" pitchFamily="34" charset="0"/>
                  </a:rPr>
                  <a:t> ECR) </a:t>
                </a:r>
                <a:endParaRPr lang="en-US" altLang="en-US" sz="1200" b="1" dirty="0">
                  <a:solidFill>
                    <a:srgbClr val="FAA634"/>
                  </a:solidFill>
                  <a:latin typeface="+mn-lt"/>
                  <a:ea typeface="Amazon Ember" panose="020B0603020204020204" pitchFamily="34" charset="0"/>
                  <a:cs typeface="Amazon Ember" panose="020B0603020204020204" pitchFamily="34" charset="0"/>
                </a:endParaRPr>
              </a:p>
            </p:txBody>
          </p:sp>
        </p:grpSp>
      </p:grpSp>
      <p:pic>
        <p:nvPicPr>
          <p:cNvPr id="80" name="Picture 2" descr="[NetBSD Flag Logo Transparent]">
            <a:extLst>
              <a:ext uri="{FF2B5EF4-FFF2-40B4-BE49-F238E27FC236}">
                <a16:creationId xmlns:a16="http://schemas.microsoft.com/office/drawing/2014/main" id="{ED7DCBD7-ECBC-8445-B98F-4F16A42CF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419" y="6296698"/>
            <a:ext cx="1076143" cy="82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576678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FF81675-C663-3644-B023-E016A1F04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183898"/>
            <a:ext cx="13514832" cy="904122"/>
          </a:xfrm>
        </p:spPr>
        <p:txBody>
          <a:bodyPr/>
          <a:lstStyle/>
          <a:p>
            <a:r>
              <a:rPr lang="en-US" dirty="0"/>
              <a:t>Amazon Graviton </a:t>
            </a:r>
            <a:r>
              <a:rPr lang="en-US" dirty="0" err="1"/>
              <a:t>软件生态系统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C6A242-8290-3F40-890B-C10462CCF87B}"/>
              </a:ext>
            </a:extLst>
          </p:cNvPr>
          <p:cNvSpPr txBox="1">
            <a:spLocks/>
          </p:cNvSpPr>
          <p:nvPr/>
        </p:nvSpPr>
        <p:spPr>
          <a:xfrm>
            <a:off x="428625" y="184151"/>
            <a:ext cx="13774738" cy="10985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731520" rtl="0" eaLnBrk="1" latinLnBrk="0" hangingPunct="1">
              <a:spcBef>
                <a:spcPct val="0"/>
              </a:spcBef>
              <a:buNone/>
              <a:defRPr sz="384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731491">
              <a:defRPr/>
            </a:pPr>
            <a:endParaRPr lang="en-US" dirty="0">
              <a:latin typeface="+mj-lt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8925C7-FA76-014C-9162-96BA3395DF7A}"/>
              </a:ext>
            </a:extLst>
          </p:cNvPr>
          <p:cNvGrpSpPr/>
          <p:nvPr/>
        </p:nvGrpSpPr>
        <p:grpSpPr>
          <a:xfrm>
            <a:off x="844829" y="1427631"/>
            <a:ext cx="1654175" cy="1450697"/>
            <a:chOff x="2630513" y="1231145"/>
            <a:chExt cx="1654175" cy="1450697"/>
          </a:xfrm>
        </p:grpSpPr>
        <p:pic>
          <p:nvPicPr>
            <p:cNvPr id="7" name="Picture 19" descr="Jenkins_Logo">
              <a:extLst>
                <a:ext uri="{FF2B5EF4-FFF2-40B4-BE49-F238E27FC236}">
                  <a16:creationId xmlns:a16="http://schemas.microsoft.com/office/drawing/2014/main" id="{1047B13E-FF1B-954B-BCB6-917367EACE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76600" y="1231145"/>
              <a:ext cx="762000" cy="7620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2CFC95-B75D-BE43-B0A7-7A3442D4B47D}"/>
                </a:ext>
              </a:extLst>
            </p:cNvPr>
            <p:cNvSpPr txBox="1"/>
            <p:nvPr/>
          </p:nvSpPr>
          <p:spPr>
            <a:xfrm>
              <a:off x="2630513" y="2220177"/>
              <a:ext cx="1654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ea typeface="Amazon Ember" panose="020B0603020204020204" pitchFamily="34" charset="0"/>
                  <a:cs typeface="Amazon Ember" panose="020B0603020204020204" pitchFamily="34" charset="0"/>
                </a:rPr>
                <a:t>Jenkins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0940CCB-BB1B-ED48-916B-8A1ED812C059}"/>
              </a:ext>
            </a:extLst>
          </p:cNvPr>
          <p:cNvGrpSpPr/>
          <p:nvPr/>
        </p:nvGrpSpPr>
        <p:grpSpPr>
          <a:xfrm>
            <a:off x="3547368" y="1427631"/>
            <a:ext cx="1654175" cy="1450696"/>
            <a:chOff x="4483948" y="1231145"/>
            <a:chExt cx="1654175" cy="1450696"/>
          </a:xfrm>
        </p:grpSpPr>
        <p:pic>
          <p:nvPicPr>
            <p:cNvPr id="10" name="Picture 21" descr="GitLab_Logo">
              <a:extLst>
                <a:ext uri="{FF2B5EF4-FFF2-40B4-BE49-F238E27FC236}">
                  <a16:creationId xmlns:a16="http://schemas.microsoft.com/office/drawing/2014/main" id="{E663599A-2156-6B46-92B7-A6BF63B76D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30035" y="1231145"/>
              <a:ext cx="762000" cy="7620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A549810-76D3-484B-9301-5E1F27C4B865}"/>
                </a:ext>
              </a:extLst>
            </p:cNvPr>
            <p:cNvSpPr txBox="1"/>
            <p:nvPr/>
          </p:nvSpPr>
          <p:spPr>
            <a:xfrm>
              <a:off x="4483948" y="2220176"/>
              <a:ext cx="1654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ea typeface="Amazon Ember" panose="020B0603020204020204" pitchFamily="34" charset="0"/>
                  <a:cs typeface="Amazon Ember" panose="020B0603020204020204" pitchFamily="34" charset="0"/>
                </a:rPr>
                <a:t>GitLab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C6A1EF-4D69-0D4C-A620-B3880B1AD5D0}"/>
              </a:ext>
            </a:extLst>
          </p:cNvPr>
          <p:cNvGrpSpPr/>
          <p:nvPr/>
        </p:nvGrpSpPr>
        <p:grpSpPr>
          <a:xfrm>
            <a:off x="6310050" y="1425974"/>
            <a:ext cx="1654175" cy="1454011"/>
            <a:chOff x="6291663" y="1231145"/>
            <a:chExt cx="1654175" cy="1454011"/>
          </a:xfrm>
        </p:grpSpPr>
        <p:pic>
          <p:nvPicPr>
            <p:cNvPr id="13" name="Picture 30" descr="Drone_Logo_developer_tools_software">
              <a:extLst>
                <a:ext uri="{FF2B5EF4-FFF2-40B4-BE49-F238E27FC236}">
                  <a16:creationId xmlns:a16="http://schemas.microsoft.com/office/drawing/2014/main" id="{2D465486-287B-4B4E-A885-E4123F7726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37750" y="1231145"/>
              <a:ext cx="762000" cy="7620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FCC8C0-BE61-DE41-9E5F-C1677F6E7DF9}"/>
                </a:ext>
              </a:extLst>
            </p:cNvPr>
            <p:cNvSpPr txBox="1"/>
            <p:nvPr/>
          </p:nvSpPr>
          <p:spPr>
            <a:xfrm>
              <a:off x="6291663" y="2223491"/>
              <a:ext cx="1654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ea typeface="Amazon Ember" panose="020B0603020204020204" pitchFamily="34" charset="0"/>
                  <a:cs typeface="Amazon Ember" panose="020B0603020204020204" pitchFamily="34" charset="0"/>
                </a:rPr>
                <a:t>Drone.io</a:t>
              </a:r>
              <a:endParaRPr lang="en-US" sz="2400" dirty="0">
                <a:solidFill>
                  <a:schemeClr val="bg1"/>
                </a:solidFill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3352FD-AC16-6F4D-B732-9F54FF89E3CC}"/>
              </a:ext>
            </a:extLst>
          </p:cNvPr>
          <p:cNvGrpSpPr/>
          <p:nvPr/>
        </p:nvGrpSpPr>
        <p:grpSpPr>
          <a:xfrm>
            <a:off x="8985115" y="1424604"/>
            <a:ext cx="1654175" cy="1456750"/>
            <a:chOff x="8122238" y="1231145"/>
            <a:chExt cx="1654175" cy="1456750"/>
          </a:xfrm>
        </p:grpSpPr>
        <p:pic>
          <p:nvPicPr>
            <p:cNvPr id="16" name="Picture 31" descr="Github_Logo_developer_tools_software">
              <a:extLst>
                <a:ext uri="{FF2B5EF4-FFF2-40B4-BE49-F238E27FC236}">
                  <a16:creationId xmlns:a16="http://schemas.microsoft.com/office/drawing/2014/main" id="{275B8907-DCF9-0847-898A-B150CBE78F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68325" y="1231145"/>
              <a:ext cx="762000" cy="7620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4B5394C-506C-E348-8A65-77255F46596B}"/>
                </a:ext>
              </a:extLst>
            </p:cNvPr>
            <p:cNvSpPr txBox="1"/>
            <p:nvPr/>
          </p:nvSpPr>
          <p:spPr>
            <a:xfrm>
              <a:off x="8122238" y="2226230"/>
              <a:ext cx="1654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ea typeface="Amazon Ember" panose="020B0603020204020204" pitchFamily="34" charset="0"/>
                  <a:cs typeface="Amazon Ember" panose="020B0603020204020204" pitchFamily="34" charset="0"/>
                </a:rPr>
                <a:t>GitHub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57445C-FB2F-D545-B794-77F145A8B2DE}"/>
              </a:ext>
            </a:extLst>
          </p:cNvPr>
          <p:cNvGrpSpPr/>
          <p:nvPr/>
        </p:nvGrpSpPr>
        <p:grpSpPr>
          <a:xfrm>
            <a:off x="11698544" y="1417544"/>
            <a:ext cx="2277287" cy="1470870"/>
            <a:chOff x="9641257" y="1231145"/>
            <a:chExt cx="2277287" cy="1470870"/>
          </a:xfrm>
        </p:grpSpPr>
        <p:pic>
          <p:nvPicPr>
            <p:cNvPr id="19" name="Picture 32" descr="GitHub-Actions_Logo_developer_tools_software">
              <a:extLst>
                <a:ext uri="{FF2B5EF4-FFF2-40B4-BE49-F238E27FC236}">
                  <a16:creationId xmlns:a16="http://schemas.microsoft.com/office/drawing/2014/main" id="{A78876F0-A4D3-9842-9D3B-AF4CFBDEEC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398900" y="1231145"/>
              <a:ext cx="762000" cy="7620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BA50090-F638-1845-B737-A17A580D724A}"/>
                </a:ext>
              </a:extLst>
            </p:cNvPr>
            <p:cNvSpPr txBox="1"/>
            <p:nvPr/>
          </p:nvSpPr>
          <p:spPr>
            <a:xfrm>
              <a:off x="9641257" y="2240350"/>
              <a:ext cx="2277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ea typeface="Amazon Ember" panose="020B0603020204020204" pitchFamily="34" charset="0"/>
                  <a:cs typeface="Amazon Ember" panose="020B0603020204020204" pitchFamily="34" charset="0"/>
                </a:rPr>
                <a:t>GitHub Actions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3011E9-D3EF-4449-9F6C-F34ECBFBDFC1}"/>
              </a:ext>
            </a:extLst>
          </p:cNvPr>
          <p:cNvGrpSpPr/>
          <p:nvPr/>
        </p:nvGrpSpPr>
        <p:grpSpPr>
          <a:xfrm>
            <a:off x="844829" y="3526534"/>
            <a:ext cx="1654175" cy="1450142"/>
            <a:chOff x="2869426" y="3464812"/>
            <a:chExt cx="1654175" cy="1450142"/>
          </a:xfrm>
        </p:grpSpPr>
        <p:pic>
          <p:nvPicPr>
            <p:cNvPr id="22" name="Picture 34" descr="Travis_Logo_developer_tools_software">
              <a:extLst>
                <a:ext uri="{FF2B5EF4-FFF2-40B4-BE49-F238E27FC236}">
                  <a16:creationId xmlns:a16="http://schemas.microsoft.com/office/drawing/2014/main" id="{4DDAA46B-C2B7-8E4A-9F1E-8FAE1397BC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15513" y="3464812"/>
              <a:ext cx="762000" cy="7620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B6119E4-262E-AE48-8E7C-6E43B8A74A28}"/>
                </a:ext>
              </a:extLst>
            </p:cNvPr>
            <p:cNvSpPr txBox="1"/>
            <p:nvPr/>
          </p:nvSpPr>
          <p:spPr>
            <a:xfrm>
              <a:off x="2869426" y="4453289"/>
              <a:ext cx="1654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ea typeface="Amazon Ember" panose="020B0603020204020204" pitchFamily="34" charset="0"/>
                  <a:cs typeface="Amazon Ember" panose="020B0603020204020204" pitchFamily="34" charset="0"/>
                </a:rPr>
                <a:t>Travis CI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1FFB985-CFF1-F749-9CAC-4E1C08DAE0A7}"/>
              </a:ext>
            </a:extLst>
          </p:cNvPr>
          <p:cNvGrpSpPr/>
          <p:nvPr/>
        </p:nvGrpSpPr>
        <p:grpSpPr>
          <a:xfrm>
            <a:off x="3547368" y="3535872"/>
            <a:ext cx="1654175" cy="1431467"/>
            <a:chOff x="4512756" y="3479371"/>
            <a:chExt cx="1654175" cy="1431467"/>
          </a:xfrm>
        </p:grpSpPr>
        <p:pic>
          <p:nvPicPr>
            <p:cNvPr id="25" name="Picture 29" descr="Chef_Logo_developer_tools_software">
              <a:extLst>
                <a:ext uri="{FF2B5EF4-FFF2-40B4-BE49-F238E27FC236}">
                  <a16:creationId xmlns:a16="http://schemas.microsoft.com/office/drawing/2014/main" id="{FF20C30F-231A-F443-9C60-182FB7E997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58843" y="3479371"/>
              <a:ext cx="762000" cy="7620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9864E1D-DE0E-544F-84E4-DCEA8711B1ED}"/>
                </a:ext>
              </a:extLst>
            </p:cNvPr>
            <p:cNvSpPr txBox="1"/>
            <p:nvPr/>
          </p:nvSpPr>
          <p:spPr>
            <a:xfrm>
              <a:off x="4512756" y="4449173"/>
              <a:ext cx="1654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ea typeface="Amazon Ember" panose="020B0603020204020204" pitchFamily="34" charset="0"/>
                  <a:cs typeface="Amazon Ember" panose="020B0603020204020204" pitchFamily="34" charset="0"/>
                </a:rPr>
                <a:t>Chef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3E28EB0-461D-C940-83DF-4121450F8B6F}"/>
              </a:ext>
            </a:extLst>
          </p:cNvPr>
          <p:cNvGrpSpPr/>
          <p:nvPr/>
        </p:nvGrpSpPr>
        <p:grpSpPr>
          <a:xfrm>
            <a:off x="6310050" y="3513913"/>
            <a:ext cx="1654175" cy="1475384"/>
            <a:chOff x="6343331" y="3441269"/>
            <a:chExt cx="1654175" cy="1475384"/>
          </a:xfrm>
        </p:grpSpPr>
        <p:pic>
          <p:nvPicPr>
            <p:cNvPr id="28" name="Picture 28" descr="NGinx_Logo">
              <a:extLst>
                <a:ext uri="{FF2B5EF4-FFF2-40B4-BE49-F238E27FC236}">
                  <a16:creationId xmlns:a16="http://schemas.microsoft.com/office/drawing/2014/main" id="{92F2606E-2142-BF40-A4DD-3B8E2A06F5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89418" y="3441269"/>
              <a:ext cx="762000" cy="7620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512EB87-9F42-6744-A9F2-E8ACD6A20588}"/>
                </a:ext>
              </a:extLst>
            </p:cNvPr>
            <p:cNvSpPr txBox="1"/>
            <p:nvPr/>
          </p:nvSpPr>
          <p:spPr>
            <a:xfrm>
              <a:off x="6343331" y="4454988"/>
              <a:ext cx="1654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ea typeface="Amazon Ember" panose="020B0603020204020204" pitchFamily="34" charset="0"/>
                  <a:cs typeface="Amazon Ember" panose="020B0603020204020204" pitchFamily="34" charset="0"/>
                </a:rPr>
                <a:t>Nginx+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AF3E2C4-309B-AA43-94FD-4046C4F3DD49}"/>
              </a:ext>
            </a:extLst>
          </p:cNvPr>
          <p:cNvGrpSpPr/>
          <p:nvPr/>
        </p:nvGrpSpPr>
        <p:grpSpPr>
          <a:xfrm>
            <a:off x="8696416" y="3535367"/>
            <a:ext cx="2231573" cy="1432476"/>
            <a:chOff x="7885206" y="3479371"/>
            <a:chExt cx="2231573" cy="1432476"/>
          </a:xfrm>
        </p:grpSpPr>
        <p:pic>
          <p:nvPicPr>
            <p:cNvPr id="31" name="Picture 33" descr="Honeycomb_Logo_developer_tools_software">
              <a:extLst>
                <a:ext uri="{FF2B5EF4-FFF2-40B4-BE49-F238E27FC236}">
                  <a16:creationId xmlns:a16="http://schemas.microsoft.com/office/drawing/2014/main" id="{B726D4D6-060E-5546-99E0-837394DF1F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619992" y="3479371"/>
              <a:ext cx="762000" cy="7620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4F75FEB-2386-8848-8691-1BCF4FFDFD26}"/>
                </a:ext>
              </a:extLst>
            </p:cNvPr>
            <p:cNvSpPr txBox="1"/>
            <p:nvPr/>
          </p:nvSpPr>
          <p:spPr>
            <a:xfrm>
              <a:off x="7885206" y="4450182"/>
              <a:ext cx="22315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ea typeface="Amazon Ember" panose="020B0603020204020204" pitchFamily="34" charset="0"/>
                  <a:cs typeface="Amazon Ember" panose="020B0603020204020204" pitchFamily="34" charset="0"/>
                </a:rPr>
                <a:t>Honeycomb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E122FF-4CEF-4E46-8A6C-FCF07573D551}"/>
              </a:ext>
            </a:extLst>
          </p:cNvPr>
          <p:cNvGrpSpPr/>
          <p:nvPr/>
        </p:nvGrpSpPr>
        <p:grpSpPr>
          <a:xfrm>
            <a:off x="11715558" y="3539755"/>
            <a:ext cx="2243258" cy="1423700"/>
            <a:chOff x="9687079" y="3192181"/>
            <a:chExt cx="2243258" cy="1423700"/>
          </a:xfrm>
        </p:grpSpPr>
        <p:pic>
          <p:nvPicPr>
            <p:cNvPr id="34" name="Picture 25" descr="Code-Deploy_Logo">
              <a:extLst>
                <a:ext uri="{FF2B5EF4-FFF2-40B4-BE49-F238E27FC236}">
                  <a16:creationId xmlns:a16="http://schemas.microsoft.com/office/drawing/2014/main" id="{52969A3F-87BE-3647-9395-A006C5E382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427708" y="3192181"/>
              <a:ext cx="762000" cy="7620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62B96C4-A574-C341-930F-C79204598075}"/>
                </a:ext>
              </a:extLst>
            </p:cNvPr>
            <p:cNvSpPr txBox="1"/>
            <p:nvPr/>
          </p:nvSpPr>
          <p:spPr>
            <a:xfrm>
              <a:off x="9687079" y="4215771"/>
              <a:ext cx="22432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ea typeface="Amazon Ember" panose="020B0603020204020204" pitchFamily="34" charset="0"/>
                  <a:cs typeface="Amazon Ember" panose="020B0603020204020204" pitchFamily="34" charset="0"/>
                </a:rPr>
                <a:t>AWS </a:t>
              </a:r>
              <a:r>
                <a:rPr lang="en-US" sz="2000" dirty="0" err="1">
                  <a:solidFill>
                    <a:schemeClr val="bg1"/>
                  </a:solidFill>
                  <a:ea typeface="Amazon Ember" panose="020B0603020204020204" pitchFamily="34" charset="0"/>
                  <a:cs typeface="Amazon Ember" panose="020B0603020204020204" pitchFamily="34" charset="0"/>
                </a:rPr>
                <a:t>CodeDeploy</a:t>
              </a:r>
              <a:r>
                <a:rPr lang="en-US" sz="2000" dirty="0">
                  <a:solidFill>
                    <a:schemeClr val="bg1"/>
                  </a:solidFill>
                  <a:ea typeface="Amazon Ember" panose="020B0603020204020204" pitchFamily="34" charset="0"/>
                  <a:cs typeface="Amazon Ember" panose="020B0603020204020204" pitchFamily="34" charset="0"/>
                </a:rPr>
                <a:t>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6177FF5-7E65-F34D-84E6-A85E42316C15}"/>
              </a:ext>
            </a:extLst>
          </p:cNvPr>
          <p:cNvGrpSpPr/>
          <p:nvPr/>
        </p:nvGrpSpPr>
        <p:grpSpPr>
          <a:xfrm>
            <a:off x="697266" y="5495521"/>
            <a:ext cx="1949300" cy="1433081"/>
            <a:chOff x="2630513" y="5683894"/>
            <a:chExt cx="1949300" cy="1433081"/>
          </a:xfrm>
        </p:grpSpPr>
        <p:pic>
          <p:nvPicPr>
            <p:cNvPr id="37" name="Picture 35" descr="Crowdstrike_Logo">
              <a:extLst>
                <a:ext uri="{FF2B5EF4-FFF2-40B4-BE49-F238E27FC236}">
                  <a16:creationId xmlns:a16="http://schemas.microsoft.com/office/drawing/2014/main" id="{0838F290-EF83-AF4E-AE74-D73DB44B26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24163" y="5683894"/>
              <a:ext cx="762000" cy="7620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7B8422C-C9AA-A64F-9088-55BE48487D72}"/>
                </a:ext>
              </a:extLst>
            </p:cNvPr>
            <p:cNvSpPr txBox="1"/>
            <p:nvPr/>
          </p:nvSpPr>
          <p:spPr>
            <a:xfrm>
              <a:off x="2630513" y="6655310"/>
              <a:ext cx="1949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ea typeface="Amazon Ember" panose="020B0603020204020204" pitchFamily="34" charset="0"/>
                  <a:cs typeface="Amazon Ember" panose="020B0603020204020204" pitchFamily="34" charset="0"/>
                </a:rPr>
                <a:t>CrowdStrike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AF974C7-365D-A24E-9066-DE50DFD8A4BE}"/>
              </a:ext>
            </a:extLst>
          </p:cNvPr>
          <p:cNvGrpSpPr/>
          <p:nvPr/>
        </p:nvGrpSpPr>
        <p:grpSpPr>
          <a:xfrm>
            <a:off x="3547368" y="5464893"/>
            <a:ext cx="1654175" cy="1494336"/>
            <a:chOff x="4560703" y="5683894"/>
            <a:chExt cx="1654175" cy="1494336"/>
          </a:xfrm>
        </p:grpSpPr>
        <p:pic>
          <p:nvPicPr>
            <p:cNvPr id="40" name="Picture 37" descr="DataDog_Logo">
              <a:extLst>
                <a:ext uri="{FF2B5EF4-FFF2-40B4-BE49-F238E27FC236}">
                  <a16:creationId xmlns:a16="http://schemas.microsoft.com/office/drawing/2014/main" id="{F0E5D107-F18E-D846-ABD5-315C26FDFA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06790" y="5683894"/>
              <a:ext cx="762000" cy="7620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942C1E8-1312-7849-8BCE-A07BA1C129EB}"/>
                </a:ext>
              </a:extLst>
            </p:cNvPr>
            <p:cNvSpPr txBox="1"/>
            <p:nvPr/>
          </p:nvSpPr>
          <p:spPr>
            <a:xfrm>
              <a:off x="4560703" y="6716565"/>
              <a:ext cx="1654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ea typeface="Amazon Ember" panose="020B0603020204020204" pitchFamily="34" charset="0"/>
                  <a:cs typeface="Amazon Ember" panose="020B0603020204020204" pitchFamily="34" charset="0"/>
                </a:rPr>
                <a:t>DataDog</a:t>
              </a:r>
              <a:endParaRPr lang="en-US" sz="2400" dirty="0">
                <a:solidFill>
                  <a:schemeClr val="bg1"/>
                </a:solidFill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5E7C77C-3D8B-3241-A622-5B4875737C2D}"/>
              </a:ext>
            </a:extLst>
          </p:cNvPr>
          <p:cNvGrpSpPr/>
          <p:nvPr/>
        </p:nvGrpSpPr>
        <p:grpSpPr>
          <a:xfrm>
            <a:off x="6310050" y="5469336"/>
            <a:ext cx="1654175" cy="1485450"/>
            <a:chOff x="6343331" y="5683894"/>
            <a:chExt cx="1654175" cy="1485450"/>
          </a:xfrm>
        </p:grpSpPr>
        <p:pic>
          <p:nvPicPr>
            <p:cNvPr id="43" name="Picture 42" descr="Rapid7_Logo_agents">
              <a:extLst>
                <a:ext uri="{FF2B5EF4-FFF2-40B4-BE49-F238E27FC236}">
                  <a16:creationId xmlns:a16="http://schemas.microsoft.com/office/drawing/2014/main" id="{97D7BAB3-40EF-D94C-84DE-B08D84B0AC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89418" y="5683894"/>
              <a:ext cx="762000" cy="7620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4C049A7-B053-0F48-B324-0D2EEDCF87C2}"/>
                </a:ext>
              </a:extLst>
            </p:cNvPr>
            <p:cNvSpPr txBox="1"/>
            <p:nvPr/>
          </p:nvSpPr>
          <p:spPr>
            <a:xfrm>
              <a:off x="6343331" y="6707679"/>
              <a:ext cx="1654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ea typeface="Amazon Ember" panose="020B0603020204020204" pitchFamily="34" charset="0"/>
                  <a:cs typeface="Amazon Ember" panose="020B0603020204020204" pitchFamily="34" charset="0"/>
                </a:rPr>
                <a:t>Rapid7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FEC11DA-11D2-FC4F-89FB-22DCB89A20A0}"/>
              </a:ext>
            </a:extLst>
          </p:cNvPr>
          <p:cNvGrpSpPr/>
          <p:nvPr/>
        </p:nvGrpSpPr>
        <p:grpSpPr>
          <a:xfrm>
            <a:off x="8985115" y="5467654"/>
            <a:ext cx="1654175" cy="1488815"/>
            <a:chOff x="8131333" y="5683894"/>
            <a:chExt cx="1654175" cy="1488815"/>
          </a:xfrm>
        </p:grpSpPr>
        <p:pic>
          <p:nvPicPr>
            <p:cNvPr id="46" name="Picture 41" descr="Qualys_Logo_agents">
              <a:extLst>
                <a:ext uri="{FF2B5EF4-FFF2-40B4-BE49-F238E27FC236}">
                  <a16:creationId xmlns:a16="http://schemas.microsoft.com/office/drawing/2014/main" id="{42140B15-41F6-9D4F-88FD-7FA1ACF3D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77420" y="5683894"/>
              <a:ext cx="762000" cy="7620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33560B5-570B-8047-9B97-57844F30EED8}"/>
                </a:ext>
              </a:extLst>
            </p:cNvPr>
            <p:cNvSpPr txBox="1"/>
            <p:nvPr/>
          </p:nvSpPr>
          <p:spPr>
            <a:xfrm>
              <a:off x="8131333" y="6711044"/>
              <a:ext cx="1654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ea typeface="Amazon Ember" panose="020B0603020204020204" pitchFamily="34" charset="0"/>
                  <a:cs typeface="Amazon Ember" panose="020B0603020204020204" pitchFamily="34" charset="0"/>
                </a:rPr>
                <a:t>Qualys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88B4DCD-465D-BF4D-BB96-CD38E8B15730}"/>
              </a:ext>
            </a:extLst>
          </p:cNvPr>
          <p:cNvGrpSpPr/>
          <p:nvPr/>
        </p:nvGrpSpPr>
        <p:grpSpPr>
          <a:xfrm>
            <a:off x="12010100" y="5458072"/>
            <a:ext cx="1654175" cy="1507979"/>
            <a:chOff x="9902558" y="5683894"/>
            <a:chExt cx="1654175" cy="1507979"/>
          </a:xfrm>
        </p:grpSpPr>
        <p:pic>
          <p:nvPicPr>
            <p:cNvPr id="49" name="Picture 43" descr="Tenable_Logo_agents">
              <a:extLst>
                <a:ext uri="{FF2B5EF4-FFF2-40B4-BE49-F238E27FC236}">
                  <a16:creationId xmlns:a16="http://schemas.microsoft.com/office/drawing/2014/main" id="{0A098A50-473A-3C43-B8FF-92DBD2835C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348645" y="5683894"/>
              <a:ext cx="762000" cy="7620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7B56DDB-3B2A-B84B-8DFD-F568A2F5D052}"/>
                </a:ext>
              </a:extLst>
            </p:cNvPr>
            <p:cNvSpPr txBox="1"/>
            <p:nvPr/>
          </p:nvSpPr>
          <p:spPr>
            <a:xfrm>
              <a:off x="9902558" y="6730208"/>
              <a:ext cx="1654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ea typeface="Amazon Ember" panose="020B0603020204020204" pitchFamily="34" charset="0"/>
                  <a:cs typeface="Amazon Ember" panose="020B0603020204020204" pitchFamily="34" charset="0"/>
                </a:rPr>
                <a:t>Tenable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8787963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BBFBC-D4B4-CF49-A5AA-82C6A5E1E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成本对比分析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925698355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>
            <a:extLst>
              <a:ext uri="{FF2B5EF4-FFF2-40B4-BE49-F238E27FC236}">
                <a16:creationId xmlns:a16="http://schemas.microsoft.com/office/drawing/2014/main" id="{5684762E-31F0-1840-98BE-5D70CF659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16" y="3139947"/>
            <a:ext cx="3366422" cy="1966636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Graviton</a:t>
            </a:r>
            <a:r>
              <a:rPr lang="en-US" altLang="zh-CN" dirty="0">
                <a:latin typeface="+mj-lt"/>
              </a:rPr>
              <a:t>2</a:t>
            </a:r>
            <a:r>
              <a:rPr lang="zh-CN" altLang="en-US" dirty="0">
                <a:latin typeface="+mj-lt"/>
              </a:rPr>
              <a:t> 机型 价格定位（</a:t>
            </a:r>
            <a:r>
              <a:rPr lang="en-US" altLang="zh-CN" dirty="0">
                <a:latin typeface="+mj-lt"/>
              </a:rPr>
              <a:t>us-east-1</a:t>
            </a:r>
            <a:r>
              <a:rPr lang="zh-CN" altLang="en-US" dirty="0">
                <a:latin typeface="+mj-lt"/>
              </a:rPr>
              <a:t>）</a:t>
            </a:r>
            <a:endParaRPr lang="en-US" dirty="0">
              <a:latin typeface="+mj-lt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3269086-FA04-264B-9C00-7D25E517195F}"/>
              </a:ext>
            </a:extLst>
          </p:cNvPr>
          <p:cNvSpPr txBox="1"/>
          <p:nvPr/>
        </p:nvSpPr>
        <p:spPr>
          <a:xfrm>
            <a:off x="4590259" y="7887847"/>
            <a:ext cx="3566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+mj-lt"/>
              </a:rPr>
              <a:t>*</a:t>
            </a:r>
            <a:r>
              <a:rPr lang="zh-CN" altLang="en-US" sz="1100" b="1" dirty="0">
                <a:latin typeface="+mj-lt"/>
              </a:rPr>
              <a:t>以</a:t>
            </a:r>
            <a:r>
              <a:rPr lang="en-US" altLang="zh-CN" sz="1100" b="1" dirty="0">
                <a:latin typeface="+mj-lt"/>
              </a:rPr>
              <a:t>IAD OD</a:t>
            </a:r>
            <a:r>
              <a:rPr lang="zh-CN" altLang="en-US" sz="1100" b="1" dirty="0">
                <a:latin typeface="+mj-lt"/>
              </a:rPr>
              <a:t>定价为例</a:t>
            </a:r>
            <a:endParaRPr lang="en-US" sz="1100" b="1" dirty="0">
              <a:latin typeface="+mj-lt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BA7FC3E3-681F-4F44-A868-18507B499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834" y="1"/>
            <a:ext cx="9975431" cy="8246532"/>
          </a:xfrm>
          <a:prstGeom prst="rect">
            <a:avLst/>
          </a:prstGeom>
        </p:spPr>
      </p:pic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D757783D-AA0B-7A43-8903-AA9252171C07}"/>
              </a:ext>
            </a:extLst>
          </p:cNvPr>
          <p:cNvSpPr/>
          <p:nvPr/>
        </p:nvSpPr>
        <p:spPr>
          <a:xfrm>
            <a:off x="8860330" y="0"/>
            <a:ext cx="951460" cy="824653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29198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32A90F-42BA-614B-8C5C-BA9B91384A5E}"/>
              </a:ext>
            </a:extLst>
          </p:cNvPr>
          <p:cNvSpPr txBox="1">
            <a:spLocks/>
          </p:cNvSpPr>
          <p:nvPr/>
        </p:nvSpPr>
        <p:spPr>
          <a:xfrm>
            <a:off x="0" y="3131481"/>
            <a:ext cx="2858422" cy="19666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731520" rtl="0" eaLnBrk="1" latinLnBrk="0" hangingPunct="1">
              <a:spcBef>
                <a:spcPct val="0"/>
              </a:spcBef>
              <a:buNone/>
              <a:defRPr sz="3800" b="1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+mj-ea"/>
                <a:ea typeface="+mj-ea"/>
              </a:rPr>
              <a:t>Graviton</a:t>
            </a:r>
            <a:r>
              <a:rPr lang="en-US" altLang="zh-CN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机型 价格定位（宁夏）</a:t>
            </a:r>
            <a:endParaRPr 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5FADA4-B478-5945-A8BB-7BF1FE53B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134" y="220133"/>
            <a:ext cx="11698266" cy="7789333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9727A41-DECA-5F46-B45C-F46F46D9AEDA}"/>
              </a:ext>
            </a:extLst>
          </p:cNvPr>
          <p:cNvSpPr/>
          <p:nvPr/>
        </p:nvSpPr>
        <p:spPr>
          <a:xfrm>
            <a:off x="8346091" y="220133"/>
            <a:ext cx="951460" cy="778933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213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Graviton2 Overview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6837" y="5107550"/>
            <a:ext cx="10458448" cy="1380744"/>
          </a:xfrm>
        </p:spPr>
        <p:txBody>
          <a:bodyPr/>
          <a:lstStyle/>
          <a:p>
            <a:r>
              <a:rPr lang="en-US" dirty="0"/>
              <a:t>Speaker Name</a:t>
            </a:r>
          </a:p>
          <a:p>
            <a:r>
              <a:rPr lang="en-US" dirty="0"/>
              <a:t>Job Title</a:t>
            </a:r>
          </a:p>
          <a:p>
            <a:r>
              <a:rPr lang="en-US" dirty="0"/>
              <a:t>Company/Org Name</a:t>
            </a:r>
          </a:p>
        </p:txBody>
      </p:sp>
    </p:spTree>
    <p:extLst>
      <p:ext uri="{BB962C8B-B14F-4D97-AF65-F5344CB8AC3E}">
        <p14:creationId xmlns:p14="http://schemas.microsoft.com/office/powerpoint/2010/main" val="223857403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33CD1D-60FF-304B-9856-C9442B5BC3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463"/>
            <a:ext cx="2757773" cy="824727"/>
          </a:xfrm>
          <a:prstGeom prst="rect">
            <a:avLst/>
          </a:prstGeom>
        </p:spPr>
      </p:pic>
      <p:pic>
        <p:nvPicPr>
          <p:cNvPr id="1028" name="Picture 4" descr="Honeycomb APM ingests production data, helps visualize problems and supports DevOps and Engineering">
            <a:extLst>
              <a:ext uri="{FF2B5EF4-FFF2-40B4-BE49-F238E27FC236}">
                <a16:creationId xmlns:a16="http://schemas.microsoft.com/office/drawing/2014/main" id="{7E56228D-B704-BD40-9447-58682B9C1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6" y="2536515"/>
            <a:ext cx="5386073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42FF7D-6724-1C4D-A336-66CF87171387}"/>
              </a:ext>
            </a:extLst>
          </p:cNvPr>
          <p:cNvSpPr txBox="1"/>
          <p:nvPr/>
        </p:nvSpPr>
        <p:spPr>
          <a:xfrm>
            <a:off x="-159853" y="5707263"/>
            <a:ext cx="1699896" cy="969496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1800"/>
              </a:spcAft>
            </a:pPr>
            <a:r>
              <a:rPr lang="en-US" sz="1600" dirty="0">
                <a:solidFill>
                  <a:schemeClr val="bg1"/>
                </a:solidFill>
              </a:rPr>
              <a:t>Ingest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Worker</a:t>
            </a:r>
            <a:endParaRPr lang="en-US" sz="16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Aft>
                <a:spcPts val="1800"/>
              </a:spcAft>
            </a:pPr>
            <a:r>
              <a:rPr lang="en-US" sz="1600" dirty="0">
                <a:solidFill>
                  <a:schemeClr val="bg1"/>
                </a:solidFill>
              </a:rPr>
              <a:t>“shepherd”</a:t>
            </a:r>
            <a:endParaRPr lang="en-CN" sz="16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F29DEA-5A92-384C-9E7E-9180C0A327E9}"/>
              </a:ext>
            </a:extLst>
          </p:cNvPr>
          <p:cNvSpPr/>
          <p:nvPr/>
        </p:nvSpPr>
        <p:spPr>
          <a:xfrm>
            <a:off x="9179594" y="3772877"/>
            <a:ext cx="5369590" cy="1396023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boto"/>
              </a:rPr>
              <a:t> As of today, we’ve shifted </a:t>
            </a:r>
            <a:r>
              <a:rPr lang="en-US" dirty="0">
                <a:solidFill>
                  <a:srgbClr val="FFFF00"/>
                </a:solidFill>
                <a:latin typeface="Roboto"/>
              </a:rPr>
              <a:t>100% of our dogfood shepherd workload </a:t>
            </a:r>
            <a:r>
              <a:rPr lang="en-US" dirty="0">
                <a:solidFill>
                  <a:schemeClr val="bg1"/>
                </a:solidFill>
                <a:latin typeface="Roboto"/>
              </a:rPr>
              <a:t>to run on M6g, using </a:t>
            </a:r>
            <a:r>
              <a:rPr lang="en-US" dirty="0">
                <a:solidFill>
                  <a:srgbClr val="FFFF00"/>
                </a:solidFill>
                <a:latin typeface="Roboto"/>
              </a:rPr>
              <a:t>30% fewer </a:t>
            </a:r>
            <a:r>
              <a:rPr lang="en-US" dirty="0">
                <a:solidFill>
                  <a:schemeClr val="bg1"/>
                </a:solidFill>
                <a:latin typeface="Roboto"/>
              </a:rPr>
              <a:t>instances than we used with C5.</a:t>
            </a:r>
            <a:endParaRPr lang="en-CN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B253A4-0E1C-C04B-AED6-C4E166C4C857}"/>
              </a:ext>
            </a:extLst>
          </p:cNvPr>
          <p:cNvSpPr/>
          <p:nvPr/>
        </p:nvSpPr>
        <p:spPr>
          <a:xfrm>
            <a:off x="9163109" y="5612955"/>
            <a:ext cx="5386073" cy="1070101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boto"/>
              </a:rPr>
              <a:t>we could run 30% fewer instances in total, and each instance would cost </a:t>
            </a:r>
            <a:r>
              <a:rPr lang="en-US" dirty="0">
                <a:solidFill>
                  <a:srgbClr val="FFFF00"/>
                </a:solidFill>
                <a:latin typeface="Roboto"/>
              </a:rPr>
              <a:t>10% less </a:t>
            </a:r>
            <a:r>
              <a:rPr lang="en-US" dirty="0">
                <a:solidFill>
                  <a:schemeClr val="bg1"/>
                </a:solidFill>
                <a:latin typeface="Roboto"/>
              </a:rPr>
              <a:t>on-demand versus C5.</a:t>
            </a:r>
            <a:endParaRPr lang="en-CN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7657C5-2444-A243-B79C-7CADCAD888F2}"/>
              </a:ext>
            </a:extLst>
          </p:cNvPr>
          <p:cNvSpPr/>
          <p:nvPr/>
        </p:nvSpPr>
        <p:spPr>
          <a:xfrm>
            <a:off x="9179593" y="1982446"/>
            <a:ext cx="5369590" cy="1396023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boto"/>
              </a:rPr>
              <a:t>This whole process (except </a:t>
            </a:r>
            <a:r>
              <a:rPr lang="en-US" dirty="0" err="1">
                <a:solidFill>
                  <a:schemeClr val="bg1"/>
                </a:solidFill>
                <a:latin typeface="Roboto"/>
              </a:rPr>
              <a:t>osquery</a:t>
            </a:r>
            <a:r>
              <a:rPr lang="en-US" dirty="0">
                <a:solidFill>
                  <a:schemeClr val="bg1"/>
                </a:solidFill>
                <a:latin typeface="Roboto"/>
              </a:rPr>
              <a:t>) took about two weeks of wall time, and about </a:t>
            </a:r>
            <a:r>
              <a:rPr lang="en-US" dirty="0">
                <a:solidFill>
                  <a:srgbClr val="FFFF00"/>
                </a:solidFill>
                <a:latin typeface="Roboto"/>
              </a:rPr>
              <a:t>15 hours</a:t>
            </a:r>
            <a:r>
              <a:rPr lang="en-US" dirty="0">
                <a:solidFill>
                  <a:schemeClr val="bg1"/>
                </a:solidFill>
                <a:latin typeface="Roboto"/>
              </a:rPr>
              <a:t> of work from me, an experienced generalist systems engineer/SRE.</a:t>
            </a:r>
            <a:endParaRPr lang="en-CN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9C11E1-F5B3-FA41-889E-4BBA615F637F}"/>
              </a:ext>
            </a:extLst>
          </p:cNvPr>
          <p:cNvGrpSpPr/>
          <p:nvPr/>
        </p:nvGrpSpPr>
        <p:grpSpPr>
          <a:xfrm>
            <a:off x="6128084" y="1972984"/>
            <a:ext cx="2422357" cy="4188381"/>
            <a:chOff x="6128084" y="1972984"/>
            <a:chExt cx="2422357" cy="4188381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AC29F61-CAB3-1D4F-B850-507493641BE2}"/>
                </a:ext>
              </a:extLst>
            </p:cNvPr>
            <p:cNvCxnSpPr/>
            <p:nvPr/>
          </p:nvCxnSpPr>
          <p:spPr>
            <a:xfrm>
              <a:off x="6128084" y="2887579"/>
              <a:ext cx="2382252" cy="0"/>
            </a:xfrm>
            <a:prstGeom prst="straightConnector1">
              <a:avLst/>
            </a:prstGeom>
            <a:ln>
              <a:solidFill>
                <a:schemeClr val="accent3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268348-D55D-3F45-90C7-3C80ABD7660F}"/>
                </a:ext>
              </a:extLst>
            </p:cNvPr>
            <p:cNvSpPr txBox="1"/>
            <p:nvPr/>
          </p:nvSpPr>
          <p:spPr>
            <a:xfrm>
              <a:off x="6128084" y="2869108"/>
              <a:ext cx="2133600" cy="544765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800"/>
                </a:spcAft>
              </a:pPr>
              <a:r>
                <a:rPr lang="en-CN" sz="1800" dirty="0">
                  <a:solidFill>
                    <a:schemeClr val="bg1"/>
                  </a:solidFill>
                  <a:latin typeface="+mn-ea"/>
                </a:rPr>
                <a:t>Golang</a:t>
              </a:r>
              <a:r>
                <a:rPr lang="zh-CN" altLang="en-US" sz="1800" dirty="0">
                  <a:solidFill>
                    <a:schemeClr val="bg1"/>
                  </a:solidFill>
                  <a:latin typeface="+mn-ea"/>
                </a:rPr>
                <a:t> 交叉编译</a:t>
              </a:r>
              <a:endParaRPr lang="en-CN" sz="18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FBD715E-363E-4342-A3C4-778469B0C0C1}"/>
                </a:ext>
              </a:extLst>
            </p:cNvPr>
            <p:cNvSpPr/>
            <p:nvPr/>
          </p:nvSpPr>
          <p:spPr>
            <a:xfrm>
              <a:off x="6224335" y="1972984"/>
              <a:ext cx="21336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+mn-ea"/>
                </a:rPr>
                <a:t>cd shepherd; GOARCH=arm64 go install </a:t>
              </a:r>
              <a:endParaRPr lang="en-CN" sz="1800" dirty="0">
                <a:solidFill>
                  <a:schemeClr val="bg1"/>
                </a:solidFill>
                <a:latin typeface="+mn-ea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9276B3C-9033-E349-8AF4-EECAF119AEB9}"/>
                </a:ext>
              </a:extLst>
            </p:cNvPr>
            <p:cNvCxnSpPr/>
            <p:nvPr/>
          </p:nvCxnSpPr>
          <p:spPr>
            <a:xfrm>
              <a:off x="6128084" y="4031508"/>
              <a:ext cx="2382252" cy="0"/>
            </a:xfrm>
            <a:prstGeom prst="straightConnector1">
              <a:avLst/>
            </a:prstGeom>
            <a:ln>
              <a:solidFill>
                <a:schemeClr val="accent3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5241DC-C59A-3B4E-BE92-4B0F8A4A8AB1}"/>
                </a:ext>
              </a:extLst>
            </p:cNvPr>
            <p:cNvSpPr txBox="1"/>
            <p:nvPr/>
          </p:nvSpPr>
          <p:spPr>
            <a:xfrm>
              <a:off x="6128084" y="3535672"/>
              <a:ext cx="2133600" cy="1024896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800"/>
                </a:spcAft>
              </a:pPr>
              <a:r>
                <a:rPr lang="zh-CN" altLang="en-US" sz="1800" dirty="0">
                  <a:solidFill>
                    <a:schemeClr val="bg1"/>
                  </a:solidFill>
                  <a:latin typeface="+mn-ea"/>
                </a:rPr>
                <a:t>编译</a:t>
              </a:r>
              <a:r>
                <a:rPr lang="en-US" altLang="zh-CN" sz="1800" dirty="0">
                  <a:solidFill>
                    <a:schemeClr val="bg1"/>
                  </a:solidFill>
                  <a:latin typeface="+mn-ea"/>
                </a:rPr>
                <a:t>Chef</a:t>
              </a:r>
              <a:r>
                <a:rPr lang="zh-CN" altLang="en-US" sz="1800" dirty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en-US" altLang="zh-CN" sz="1800" dirty="0">
                  <a:solidFill>
                    <a:schemeClr val="bg1"/>
                  </a:solidFill>
                  <a:latin typeface="+mn-ea"/>
                </a:rPr>
                <a:t>13.8</a:t>
              </a:r>
            </a:p>
            <a:p>
              <a:pPr algn="ctr">
                <a:lnSpc>
                  <a:spcPct val="90000"/>
                </a:lnSpc>
                <a:spcAft>
                  <a:spcPts val="1800"/>
                </a:spcAft>
              </a:pPr>
              <a:r>
                <a:rPr lang="zh-CN" altLang="en-US" sz="1800" dirty="0">
                  <a:solidFill>
                    <a:schemeClr val="bg1"/>
                  </a:solidFill>
                  <a:latin typeface="+mn-ea"/>
                </a:rPr>
                <a:t>完成自动化部署</a:t>
              </a:r>
              <a:endParaRPr lang="en-CN" sz="1800" dirty="0">
                <a:solidFill>
                  <a:schemeClr val="bg1"/>
                </a:solidFill>
                <a:latin typeface="+mn-ea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1DD046A-A868-7948-A934-A467041F2121}"/>
                </a:ext>
              </a:extLst>
            </p:cNvPr>
            <p:cNvCxnSpPr/>
            <p:nvPr/>
          </p:nvCxnSpPr>
          <p:spPr>
            <a:xfrm>
              <a:off x="6152147" y="5066223"/>
              <a:ext cx="2382252" cy="0"/>
            </a:xfrm>
            <a:prstGeom prst="straightConnector1">
              <a:avLst/>
            </a:prstGeom>
            <a:ln>
              <a:solidFill>
                <a:schemeClr val="accent3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8C8257-8697-2844-A748-53F6E6DAFF98}"/>
                </a:ext>
              </a:extLst>
            </p:cNvPr>
            <p:cNvSpPr txBox="1"/>
            <p:nvPr/>
          </p:nvSpPr>
          <p:spPr>
            <a:xfrm>
              <a:off x="6224335" y="4624135"/>
              <a:ext cx="2133600" cy="544765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800"/>
                </a:spcAft>
              </a:pPr>
              <a:r>
                <a:rPr lang="en-CN" sz="1800" dirty="0">
                  <a:solidFill>
                    <a:schemeClr val="bg1"/>
                  </a:solidFill>
                  <a:latin typeface="+mn-ea"/>
                </a:rPr>
                <a:t>创建独立的ASG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18943EC-01C6-C34B-8FFE-86BE7134BB56}"/>
                </a:ext>
              </a:extLst>
            </p:cNvPr>
            <p:cNvCxnSpPr/>
            <p:nvPr/>
          </p:nvCxnSpPr>
          <p:spPr>
            <a:xfrm>
              <a:off x="6168189" y="5742307"/>
              <a:ext cx="2382252" cy="0"/>
            </a:xfrm>
            <a:prstGeom prst="straightConnector1">
              <a:avLst/>
            </a:prstGeom>
            <a:ln>
              <a:solidFill>
                <a:schemeClr val="accent3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6A98F5A-5267-D740-B8A1-EF4A45526211}"/>
                </a:ext>
              </a:extLst>
            </p:cNvPr>
            <p:cNvSpPr txBox="1"/>
            <p:nvPr/>
          </p:nvSpPr>
          <p:spPr>
            <a:xfrm>
              <a:off x="6168189" y="5323250"/>
              <a:ext cx="2133600" cy="838115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800"/>
                </a:spcAft>
              </a:pPr>
              <a:r>
                <a:rPr lang="en-CN" sz="1800" dirty="0">
                  <a:solidFill>
                    <a:schemeClr val="bg1"/>
                  </a:solidFill>
                  <a:latin typeface="+mn-ea"/>
                </a:rPr>
                <a:t>暂时bypass</a:t>
              </a:r>
              <a:r>
                <a:rPr lang="zh-CN" altLang="en-US" sz="1800" dirty="0">
                  <a:solidFill>
                    <a:schemeClr val="bg1"/>
                  </a:solidFill>
                  <a:latin typeface="+mn-ea"/>
                </a:rPr>
                <a:t>审计工具</a:t>
              </a:r>
              <a:r>
                <a:rPr lang="en-US" dirty="0">
                  <a:solidFill>
                    <a:schemeClr val="bg1"/>
                  </a:solidFill>
                  <a:latin typeface="+mn-ea"/>
                </a:rPr>
                <a:t>osquery</a:t>
              </a:r>
              <a:endParaRPr lang="en-CN" sz="1800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527506C-0419-6445-BDDB-FA3F016F3872}"/>
              </a:ext>
            </a:extLst>
          </p:cNvPr>
          <p:cNvSpPr/>
          <p:nvPr/>
        </p:nvSpPr>
        <p:spPr>
          <a:xfrm>
            <a:off x="3639178" y="7589016"/>
            <a:ext cx="105727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</a:t>
            </a:r>
            <a:r>
              <a:rPr lang="en-US" sz="1600" dirty="0" err="1">
                <a:solidFill>
                  <a:schemeClr val="bg1"/>
                </a:solidFill>
              </a:rPr>
              <a:t>www.honeycomb.io</a:t>
            </a:r>
            <a:r>
              <a:rPr lang="en-US" sz="1600" dirty="0">
                <a:solidFill>
                  <a:schemeClr val="bg1"/>
                </a:solidFill>
              </a:rPr>
              <a:t>/blog/observations-on-arm64-awss-amazon-ec2-m6g-instances</a:t>
            </a:r>
          </a:p>
        </p:txBody>
      </p:sp>
    </p:spTree>
    <p:extLst>
      <p:ext uri="{BB962C8B-B14F-4D97-AF65-F5344CB8AC3E}">
        <p14:creationId xmlns:p14="http://schemas.microsoft.com/office/powerpoint/2010/main" val="31467165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1FF908-C665-4343-88E2-03ACA2A66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56" y="1661584"/>
            <a:ext cx="13627687" cy="463761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1703B6F-8D7A-6040-AC02-24720A3EB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83898"/>
            <a:ext cx="13510260" cy="993392"/>
          </a:xfrm>
        </p:spPr>
        <p:txBody>
          <a:bodyPr/>
          <a:lstStyle/>
          <a:p>
            <a:r>
              <a:rPr lang="en-CN" dirty="0"/>
              <a:t>Graviton</a:t>
            </a:r>
            <a:r>
              <a:rPr lang="en-US" altLang="zh-CN" dirty="0"/>
              <a:t>2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RDS</a:t>
            </a:r>
            <a:r>
              <a:rPr lang="zh-CN" altLang="en-US" dirty="0"/>
              <a:t> 价格</a:t>
            </a:r>
            <a:r>
              <a:rPr lang="zh-CN" altLang="en-US" dirty="0">
                <a:latin typeface="+mj-lt"/>
              </a:rPr>
              <a:t>对比</a:t>
            </a:r>
            <a:endParaRPr lang="en-CN" dirty="0">
              <a:latin typeface="+mj-lt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075C1C2-2BBE-CF41-A2E8-0C3C56564E6F}"/>
              </a:ext>
            </a:extLst>
          </p:cNvPr>
          <p:cNvSpPr/>
          <p:nvPr/>
        </p:nvSpPr>
        <p:spPr>
          <a:xfrm>
            <a:off x="3045958" y="1661585"/>
            <a:ext cx="951460" cy="46376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6BB9C01-E929-1D45-B426-4F69E1D90184}"/>
              </a:ext>
            </a:extLst>
          </p:cNvPr>
          <p:cNvSpPr/>
          <p:nvPr/>
        </p:nvSpPr>
        <p:spPr>
          <a:xfrm>
            <a:off x="10462758" y="1661585"/>
            <a:ext cx="951460" cy="24532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79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934FE5-1EE1-9D4F-B3BE-646D950FC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953514"/>
            <a:ext cx="10972800" cy="57819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D47ADD-33CD-4148-A20B-A85BF5F9BF22}"/>
              </a:ext>
            </a:extLst>
          </p:cNvPr>
          <p:cNvSpPr txBox="1"/>
          <p:nvPr/>
        </p:nvSpPr>
        <p:spPr>
          <a:xfrm>
            <a:off x="3429000" y="7097428"/>
            <a:ext cx="8953500" cy="7386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CN" sz="3200" dirty="0">
                <a:solidFill>
                  <a:schemeClr val="bg1"/>
                </a:solidFill>
              </a:rPr>
              <a:t>Amazon Aurora on Graviton2 processor</a:t>
            </a:r>
          </a:p>
        </p:txBody>
      </p:sp>
    </p:spTree>
    <p:extLst>
      <p:ext uri="{BB962C8B-B14F-4D97-AF65-F5344CB8AC3E}">
        <p14:creationId xmlns:p14="http://schemas.microsoft.com/office/powerpoint/2010/main" val="3919918715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BDD63C-14C8-E142-B4C9-387E7924D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924" y="1997074"/>
            <a:ext cx="5841326" cy="39274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8B73A6-3605-694A-88E4-2D143B0AB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150" y="1997074"/>
            <a:ext cx="5841326" cy="35756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79FF8B-C8B5-3D46-8408-B36A9DABD9D8}"/>
              </a:ext>
            </a:extLst>
          </p:cNvPr>
          <p:cNvSpPr txBox="1"/>
          <p:nvPr/>
        </p:nvSpPr>
        <p:spPr>
          <a:xfrm>
            <a:off x="2933956" y="6781800"/>
            <a:ext cx="8762487" cy="7386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3200" dirty="0">
                <a:solidFill>
                  <a:schemeClr val="bg1"/>
                </a:solidFill>
              </a:rPr>
              <a:t>Write-intensive workloads in RDS for </a:t>
            </a:r>
            <a:r>
              <a:rPr lang="en-US" sz="3200" dirty="0" err="1">
                <a:solidFill>
                  <a:schemeClr val="bg1"/>
                </a:solidFill>
              </a:rPr>
              <a:t>mysql</a:t>
            </a:r>
            <a:endParaRPr lang="en-CN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09342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679E3A0-DB84-544B-80DF-C7D454746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83898"/>
            <a:ext cx="13510260" cy="993392"/>
          </a:xfrm>
        </p:spPr>
        <p:txBody>
          <a:bodyPr/>
          <a:lstStyle/>
          <a:p>
            <a:r>
              <a:rPr lang="en-CN" dirty="0"/>
              <a:t>Graviton</a:t>
            </a:r>
            <a:r>
              <a:rPr lang="en-US" altLang="zh-CN" dirty="0"/>
              <a:t>2</a:t>
            </a:r>
            <a:r>
              <a:rPr lang="zh-CN" altLang="en-US" dirty="0"/>
              <a:t> </a:t>
            </a:r>
            <a:r>
              <a:rPr lang="en-US" altLang="zh-CN" dirty="0"/>
              <a:t>on EMR </a:t>
            </a:r>
            <a:r>
              <a:rPr lang="zh-CN" altLang="en-US" dirty="0"/>
              <a:t>价格对比</a:t>
            </a:r>
            <a:endParaRPr lang="en-C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925319-56CD-2444-ACD4-9A82BC3D9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01" y="1177290"/>
            <a:ext cx="10484556" cy="623764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ECB7B0A-2833-7546-89A7-216716D24BBB}"/>
              </a:ext>
            </a:extLst>
          </p:cNvPr>
          <p:cNvSpPr/>
          <p:nvPr/>
        </p:nvSpPr>
        <p:spPr>
          <a:xfrm>
            <a:off x="5291853" y="1177290"/>
            <a:ext cx="951460" cy="62376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1795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5DE2898-C671-E84F-AE0C-1048F61E7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752474"/>
            <a:ext cx="3620467" cy="672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A2E06F-7EFB-544E-9753-F7B841CDA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183" y="695324"/>
            <a:ext cx="68961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11082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0A8F3-9F02-1C40-AF1C-9E0FE78B8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更多性价比对比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0290F-A52E-BD4C-889A-7DE78ED35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27015"/>
            <a:ext cx="13982827" cy="493673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RDS on Graviton2 - </a:t>
            </a:r>
            <a:r>
              <a:rPr lang="en-US" b="1" dirty="0">
                <a:latin typeface="+mn-lt"/>
              </a:rPr>
              <a:t>up to 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52% better price/performance </a:t>
            </a:r>
          </a:p>
          <a:p>
            <a:r>
              <a:rPr lang="en-US" sz="2000" u="sng" dirty="0">
                <a:latin typeface="+mn-lt"/>
              </a:rPr>
              <a:t>https://</a:t>
            </a:r>
            <a:r>
              <a:rPr lang="en-US" sz="2000" u="sng" dirty="0" err="1">
                <a:latin typeface="+mn-lt"/>
              </a:rPr>
              <a:t>aws.amazon.com</a:t>
            </a:r>
            <a:r>
              <a:rPr lang="en-US" sz="2000" u="sng" dirty="0">
                <a:latin typeface="+mn-lt"/>
              </a:rPr>
              <a:t>/about-</a:t>
            </a:r>
            <a:r>
              <a:rPr lang="en-US" sz="2000" u="sng" dirty="0" err="1">
                <a:latin typeface="+mn-lt"/>
              </a:rPr>
              <a:t>aws</a:t>
            </a:r>
            <a:r>
              <a:rPr lang="en-US" sz="2000" u="sng" dirty="0">
                <a:latin typeface="+mn-lt"/>
              </a:rPr>
              <a:t>/</a:t>
            </a:r>
            <a:r>
              <a:rPr lang="en-US" sz="2000" u="sng" dirty="0" err="1">
                <a:latin typeface="+mn-lt"/>
              </a:rPr>
              <a:t>whats</a:t>
            </a:r>
            <a:r>
              <a:rPr lang="en-US" sz="2000" u="sng" dirty="0">
                <a:latin typeface="+mn-lt"/>
              </a:rPr>
              <a:t>-new/2020/10/achieve-up-to-52-percent-better-price-performance-with- </a:t>
            </a:r>
          </a:p>
          <a:p>
            <a:r>
              <a:rPr lang="en-US" sz="2000" u="sng" dirty="0">
                <a:latin typeface="+mn-lt"/>
              </a:rPr>
              <a:t>amazon-rds-using-new-graviton2-instances/ </a:t>
            </a:r>
          </a:p>
          <a:p>
            <a:endParaRPr lang="en-CN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EMR on Graviton2 - </a:t>
            </a:r>
            <a:r>
              <a:rPr lang="en-US" b="1" dirty="0">
                <a:latin typeface="+mn-lt"/>
              </a:rPr>
              <a:t>up to 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30% lower cost and up to 15% improved performance for Spark workloads </a:t>
            </a:r>
            <a:endParaRPr lang="en-US" dirty="0">
              <a:solidFill>
                <a:schemeClr val="accent1"/>
              </a:solidFill>
              <a:latin typeface="+mn-lt"/>
            </a:endParaRPr>
          </a:p>
          <a:p>
            <a:r>
              <a:rPr lang="en-US" sz="2000" u="sng" dirty="0">
                <a:latin typeface="+mn-lt"/>
              </a:rPr>
              <a:t>https://</a:t>
            </a:r>
            <a:r>
              <a:rPr lang="en-US" sz="2000" u="sng" dirty="0" err="1">
                <a:latin typeface="+mn-lt"/>
              </a:rPr>
              <a:t>aws.amazon.com</a:t>
            </a:r>
            <a:r>
              <a:rPr lang="en-US" sz="2000" u="sng" dirty="0">
                <a:latin typeface="+mn-lt"/>
              </a:rPr>
              <a:t>/about-</a:t>
            </a:r>
            <a:r>
              <a:rPr lang="en-US" sz="2000" u="sng" dirty="0" err="1">
                <a:latin typeface="+mn-lt"/>
              </a:rPr>
              <a:t>aws</a:t>
            </a:r>
            <a:r>
              <a:rPr lang="en-US" sz="2000" u="sng" dirty="0">
                <a:latin typeface="+mn-lt"/>
              </a:rPr>
              <a:t>/</a:t>
            </a:r>
            <a:r>
              <a:rPr lang="en-US" sz="2000" u="sng" dirty="0" err="1">
                <a:latin typeface="+mn-lt"/>
              </a:rPr>
              <a:t>whats</a:t>
            </a:r>
            <a:r>
              <a:rPr lang="en-US" sz="2000" u="sng" dirty="0">
                <a:latin typeface="+mn-lt"/>
              </a:rPr>
              <a:t>-new/2020/12/amazon-emr-now-provides-up-to-30-lower-cost-and-up-to-15- improved-performance/ </a:t>
            </a:r>
          </a:p>
          <a:p>
            <a:endParaRPr lang="en-CN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ElastiCache</a:t>
            </a:r>
            <a:r>
              <a:rPr lang="en-US" dirty="0">
                <a:latin typeface="+mn-lt"/>
              </a:rPr>
              <a:t> on Graviton2 - </a:t>
            </a:r>
            <a:r>
              <a:rPr lang="en-US" b="1" dirty="0">
                <a:latin typeface="+mn-lt"/>
              </a:rPr>
              <a:t>up to a 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45% price/performance </a:t>
            </a:r>
          </a:p>
          <a:p>
            <a:r>
              <a:rPr lang="en-US" sz="2000" u="sng" dirty="0">
                <a:latin typeface="+mn-lt"/>
              </a:rPr>
              <a:t>https://</a:t>
            </a:r>
            <a:r>
              <a:rPr lang="en-US" sz="2000" u="sng" dirty="0" err="1">
                <a:latin typeface="+mn-lt"/>
              </a:rPr>
              <a:t>aws.amazon.com</a:t>
            </a:r>
            <a:r>
              <a:rPr lang="en-US" sz="2000" u="sng" dirty="0">
                <a:latin typeface="+mn-lt"/>
              </a:rPr>
              <a:t>/about-</a:t>
            </a:r>
            <a:r>
              <a:rPr lang="en-US" sz="2000" u="sng" dirty="0" err="1">
                <a:latin typeface="+mn-lt"/>
              </a:rPr>
              <a:t>aws</a:t>
            </a:r>
            <a:r>
              <a:rPr lang="en-US" sz="2000" u="sng" dirty="0">
                <a:latin typeface="+mn-lt"/>
              </a:rPr>
              <a:t>/</a:t>
            </a:r>
            <a:r>
              <a:rPr lang="en-US" sz="2000" u="sng" dirty="0" err="1">
                <a:latin typeface="+mn-lt"/>
              </a:rPr>
              <a:t>whats</a:t>
            </a:r>
            <a:r>
              <a:rPr lang="en-US" sz="2000" u="sng" dirty="0">
                <a:latin typeface="+mn-lt"/>
              </a:rPr>
              <a:t>-new/2020/10/amazon-elasticache-now-supports-m6g-and- </a:t>
            </a:r>
          </a:p>
          <a:p>
            <a:r>
              <a:rPr lang="en-US" sz="2000" u="sng" dirty="0">
                <a:latin typeface="+mn-lt"/>
              </a:rPr>
              <a:t>r6g-graviton2-based-instances/ </a:t>
            </a:r>
          </a:p>
        </p:txBody>
      </p:sp>
    </p:spTree>
    <p:extLst>
      <p:ext uri="{BB962C8B-B14F-4D97-AF65-F5344CB8AC3E}">
        <p14:creationId xmlns:p14="http://schemas.microsoft.com/office/powerpoint/2010/main" val="4188555986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BBFBC-D4B4-CF49-A5AA-82C6A5E1E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案例分享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783342401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9262D9-E065-F546-A2AF-FD8488834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83898"/>
            <a:ext cx="13510260" cy="993392"/>
          </a:xfrm>
        </p:spPr>
        <p:txBody>
          <a:bodyPr/>
          <a:lstStyle/>
          <a:p>
            <a:r>
              <a:rPr lang="en-US" dirty="0">
                <a:latin typeface="+mj-lt"/>
              </a:rPr>
              <a:t>ARM</a:t>
            </a:r>
            <a:r>
              <a:rPr lang="zh-CN" altLang="en-US" dirty="0">
                <a:latin typeface="+mj-lt"/>
              </a:rPr>
              <a:t> 机型客户</a:t>
            </a:r>
            <a:r>
              <a:rPr lang="en-US" dirty="0" err="1">
                <a:latin typeface="+mj-lt"/>
              </a:rPr>
              <a:t>反馈</a:t>
            </a:r>
            <a:endParaRPr lang="en-US" dirty="0">
              <a:latin typeface="+mj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55E113-AB37-6545-81A9-FB88EA8EF419}"/>
              </a:ext>
            </a:extLst>
          </p:cNvPr>
          <p:cNvGrpSpPr/>
          <p:nvPr/>
        </p:nvGrpSpPr>
        <p:grpSpPr>
          <a:xfrm>
            <a:off x="380934" y="1566142"/>
            <a:ext cx="14249466" cy="1384995"/>
            <a:chOff x="380934" y="2508156"/>
            <a:chExt cx="14249466" cy="138499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2DDAF35-011E-554C-B470-2B4DF170F4A9}"/>
                </a:ext>
              </a:extLst>
            </p:cNvPr>
            <p:cNvSpPr/>
            <p:nvPr/>
          </p:nvSpPr>
          <p:spPr>
            <a:xfrm>
              <a:off x="380934" y="2508156"/>
              <a:ext cx="14097066" cy="1384995"/>
            </a:xfrm>
            <a:prstGeom prst="roundRect">
              <a:avLst/>
            </a:prstGeom>
            <a:solidFill>
              <a:srgbClr val="303847"/>
            </a:solidFill>
            <a:ln w="28575">
              <a:noFill/>
              <a:prstDash val="sys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BE539FA-F46F-0643-89A7-A67BA773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959" y="2777448"/>
              <a:ext cx="4086825" cy="84641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A6D2CD-81FB-374C-8ABD-93BD9B5B68BE}"/>
                </a:ext>
              </a:extLst>
            </p:cNvPr>
            <p:cNvSpPr/>
            <p:nvPr/>
          </p:nvSpPr>
          <p:spPr>
            <a:xfrm>
              <a:off x="4869180" y="2508156"/>
              <a:ext cx="9761220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600" dirty="0">
                  <a:solidFill>
                    <a:schemeClr val="bg1"/>
                  </a:solidFill>
                  <a:latin typeface="+mn-ea"/>
                </a:rPr>
                <a:t>“</a:t>
              </a:r>
              <a:r>
                <a:rPr lang="en-US" sz="2600" dirty="0" err="1">
                  <a:solidFill>
                    <a:schemeClr val="bg1"/>
                  </a:solidFill>
                  <a:latin typeface="+mn-ea"/>
                </a:rPr>
                <a:t>我们最初测试发现</a:t>
              </a:r>
              <a:r>
                <a:rPr lang="zh-CN" altLang="en-US" sz="2600" dirty="0">
                  <a:solidFill>
                    <a:schemeClr val="bg1"/>
                  </a:solidFill>
                  <a:latin typeface="+mn-ea"/>
                </a:rPr>
                <a:t>，相比当前使用的 </a:t>
              </a:r>
              <a:r>
                <a:rPr lang="en-US" altLang="zh-CN" sz="2600" dirty="0">
                  <a:solidFill>
                    <a:schemeClr val="bg1"/>
                  </a:solidFill>
                  <a:latin typeface="+mn-ea"/>
                </a:rPr>
                <a:t>M5</a:t>
              </a:r>
              <a:r>
                <a:rPr lang="zh-CN" altLang="en-US" sz="2600" dirty="0">
                  <a:solidFill>
                    <a:schemeClr val="bg1"/>
                  </a:solidFill>
                  <a:latin typeface="+mn-ea"/>
                </a:rPr>
                <a:t> 实例，基于 </a:t>
              </a:r>
              <a:r>
                <a:rPr lang="en-US" altLang="zh-CN" sz="2600" dirty="0">
                  <a:solidFill>
                    <a:schemeClr val="bg1"/>
                  </a:solidFill>
                  <a:latin typeface="+mn-ea"/>
                </a:rPr>
                <a:t>Amazon</a:t>
              </a:r>
              <a:r>
                <a:rPr lang="zh-CN" altLang="en-US" sz="2600" dirty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en-US" altLang="zh-CN" sz="2600" dirty="0">
                  <a:solidFill>
                    <a:schemeClr val="bg1"/>
                  </a:solidFill>
                  <a:latin typeface="+mn-ea"/>
                </a:rPr>
                <a:t>Graviton2</a:t>
              </a:r>
              <a:r>
                <a:rPr lang="zh-CN" altLang="en-US" sz="2600" dirty="0">
                  <a:solidFill>
                    <a:schemeClr val="bg1"/>
                  </a:solidFill>
                  <a:latin typeface="+mn-ea"/>
                </a:rPr>
                <a:t> 的 </a:t>
              </a:r>
              <a:r>
                <a:rPr lang="en-US" altLang="zh-CN" sz="2600" dirty="0">
                  <a:solidFill>
                    <a:schemeClr val="bg1"/>
                  </a:solidFill>
                  <a:latin typeface="+mn-ea"/>
                </a:rPr>
                <a:t>Amazon</a:t>
              </a:r>
              <a:r>
                <a:rPr lang="zh-CN" altLang="en-US" sz="2600" dirty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en-US" altLang="zh-CN" sz="2600" dirty="0">
                  <a:solidFill>
                    <a:schemeClr val="bg1"/>
                  </a:solidFill>
                  <a:latin typeface="+mn-ea"/>
                </a:rPr>
                <a:t>EC2</a:t>
              </a:r>
              <a:r>
                <a:rPr lang="zh-CN" altLang="en-US" sz="2600" dirty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en-US" altLang="zh-CN" sz="2600" dirty="0">
                  <a:solidFill>
                    <a:schemeClr val="bg1"/>
                  </a:solidFill>
                  <a:latin typeface="+mn-ea"/>
                </a:rPr>
                <a:t>M6g</a:t>
              </a:r>
              <a:r>
                <a:rPr lang="zh-CN" altLang="en-US" sz="2600" dirty="0">
                  <a:solidFill>
                    <a:schemeClr val="bg1"/>
                  </a:solidFill>
                  <a:latin typeface="+mn-ea"/>
                </a:rPr>
                <a:t> 实例可实现高达 </a:t>
              </a:r>
              <a:r>
                <a:rPr lang="en-US" altLang="zh-CN" sz="2600" dirty="0">
                  <a:solidFill>
                    <a:schemeClr val="accent1"/>
                  </a:solidFill>
                  <a:latin typeface="+mn-ea"/>
                </a:rPr>
                <a:t>43%</a:t>
              </a:r>
              <a:r>
                <a:rPr lang="zh-CN" altLang="en-US" sz="2600" dirty="0">
                  <a:solidFill>
                    <a:schemeClr val="accent1"/>
                  </a:solidFill>
                  <a:latin typeface="+mn-ea"/>
                </a:rPr>
                <a:t> 的性价比提升</a:t>
              </a:r>
              <a:r>
                <a:rPr lang="en-US" sz="2600" dirty="0">
                  <a:solidFill>
                    <a:schemeClr val="bg1"/>
                  </a:solidFill>
                  <a:latin typeface="+mn-ea"/>
                </a:rPr>
                <a:t>.”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5A50ABC-32EA-9045-83AD-33BE8243F5CB}"/>
              </a:ext>
            </a:extLst>
          </p:cNvPr>
          <p:cNvGrpSpPr/>
          <p:nvPr/>
        </p:nvGrpSpPr>
        <p:grpSpPr>
          <a:xfrm>
            <a:off x="382237" y="3072841"/>
            <a:ext cx="14108496" cy="1705305"/>
            <a:chOff x="382237" y="4012800"/>
            <a:chExt cx="14108496" cy="170530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0789F26F-31D6-E346-B374-88D0539EC282}"/>
                </a:ext>
              </a:extLst>
            </p:cNvPr>
            <p:cNvSpPr/>
            <p:nvPr/>
          </p:nvSpPr>
          <p:spPr>
            <a:xfrm>
              <a:off x="382237" y="4047490"/>
              <a:ext cx="14097066" cy="1670615"/>
            </a:xfrm>
            <a:prstGeom prst="roundRect">
              <a:avLst/>
            </a:prstGeom>
            <a:solidFill>
              <a:srgbClr val="303847"/>
            </a:solidFill>
            <a:ln w="28575">
              <a:noFill/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46D008-CAA5-0D4E-BE8E-2E8114FD5418}"/>
                </a:ext>
              </a:extLst>
            </p:cNvPr>
            <p:cNvSpPr/>
            <p:nvPr/>
          </p:nvSpPr>
          <p:spPr>
            <a:xfrm>
              <a:off x="4881913" y="4436521"/>
              <a:ext cx="9608820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600" dirty="0">
                  <a:solidFill>
                    <a:schemeClr val="bg1"/>
                  </a:solidFill>
                </a:rPr>
                <a:t>“</a:t>
              </a:r>
              <a:r>
                <a:rPr lang="zh-CN" altLang="en-US" sz="2600" dirty="0">
                  <a:solidFill>
                    <a:schemeClr val="bg1"/>
                  </a:solidFill>
                  <a:latin typeface="+mn-ea"/>
                </a:rPr>
                <a:t>通过 </a:t>
              </a:r>
              <a:r>
                <a:rPr lang="en-US" sz="2600" dirty="0">
                  <a:solidFill>
                    <a:schemeClr val="bg1"/>
                  </a:solidFill>
                  <a:latin typeface="+mn-ea"/>
                </a:rPr>
                <a:t>Amazon EC2 M6g </a:t>
              </a:r>
              <a:r>
                <a:rPr lang="zh-CN" altLang="en-US" sz="2600" dirty="0">
                  <a:solidFill>
                    <a:schemeClr val="bg1"/>
                  </a:solidFill>
                  <a:latin typeface="+mn-ea"/>
                </a:rPr>
                <a:t>实例对容器化的 </a:t>
              </a:r>
              <a:r>
                <a:rPr lang="en-US" sz="2600" dirty="0">
                  <a:solidFill>
                    <a:schemeClr val="bg1"/>
                  </a:solidFill>
                  <a:latin typeface="+mn-ea"/>
                </a:rPr>
                <a:t>Java </a:t>
              </a:r>
              <a:r>
                <a:rPr lang="zh-CN" altLang="en-US" sz="2600" dirty="0">
                  <a:solidFill>
                    <a:schemeClr val="bg1"/>
                  </a:solidFill>
                  <a:latin typeface="+mn-ea"/>
                </a:rPr>
                <a:t>后端服务测试发 现，相比 </a:t>
              </a:r>
              <a:r>
                <a:rPr lang="en-US" sz="2600" dirty="0">
                  <a:solidFill>
                    <a:schemeClr val="bg1"/>
                  </a:solidFill>
                  <a:latin typeface="+mn-ea"/>
                </a:rPr>
                <a:t>M5 </a:t>
              </a:r>
              <a:r>
                <a:rPr lang="zh-CN" altLang="en-US" sz="2600" dirty="0">
                  <a:solidFill>
                    <a:schemeClr val="bg1"/>
                  </a:solidFill>
                  <a:latin typeface="+mn-ea"/>
                </a:rPr>
                <a:t>实例，</a:t>
              </a:r>
              <a:r>
                <a:rPr lang="zh-CN" altLang="en-US" sz="2600" b="1" dirty="0">
                  <a:solidFill>
                    <a:schemeClr val="accent1"/>
                  </a:solidFill>
                  <a:latin typeface="+mn-ea"/>
                </a:rPr>
                <a:t>性能提升了 </a:t>
              </a:r>
              <a:r>
                <a:rPr lang="en-US" altLang="zh-CN" sz="2600" b="1" dirty="0">
                  <a:solidFill>
                    <a:schemeClr val="accent1"/>
                  </a:solidFill>
                  <a:latin typeface="+mn-ea"/>
                </a:rPr>
                <a:t>40% </a:t>
              </a:r>
              <a:r>
                <a:rPr lang="zh-CN" altLang="en-US" sz="2600" dirty="0">
                  <a:solidFill>
                    <a:schemeClr val="bg1"/>
                  </a:solidFill>
                  <a:latin typeface="+mn-ea"/>
                </a:rPr>
                <a:t>并且</a:t>
              </a:r>
              <a:r>
                <a:rPr lang="zh-CN" altLang="en-US" sz="2600" b="1" dirty="0">
                  <a:solidFill>
                    <a:schemeClr val="accent1"/>
                  </a:solidFill>
                  <a:latin typeface="+mn-ea"/>
                </a:rPr>
                <a:t>成本降低了 </a:t>
              </a:r>
              <a:r>
                <a:rPr lang="en-US" altLang="zh-CN" sz="2600" b="1" dirty="0">
                  <a:solidFill>
                    <a:schemeClr val="accent1"/>
                  </a:solidFill>
                  <a:latin typeface="+mn-ea"/>
                </a:rPr>
                <a:t>20%</a:t>
              </a:r>
              <a:r>
                <a:rPr lang="en-US" sz="2600" dirty="0">
                  <a:solidFill>
                    <a:schemeClr val="accent1"/>
                  </a:solidFill>
                  <a:latin typeface="+mn-ea"/>
                </a:rPr>
                <a:t>. </a:t>
              </a:r>
              <a:r>
                <a:rPr lang="en-US" sz="2600" dirty="0">
                  <a:solidFill>
                    <a:schemeClr val="bg1"/>
                  </a:solidFill>
                </a:rPr>
                <a:t>“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1A3D2D-4AC5-7E44-A668-28DC8288C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9198" y="4012800"/>
              <a:ext cx="1790346" cy="1705305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87ACF9-B23B-2246-AE79-88BF4DC7C1B3}"/>
              </a:ext>
            </a:extLst>
          </p:cNvPr>
          <p:cNvGrpSpPr/>
          <p:nvPr/>
        </p:nvGrpSpPr>
        <p:grpSpPr>
          <a:xfrm>
            <a:off x="393667" y="4899849"/>
            <a:ext cx="14097066" cy="1739750"/>
            <a:chOff x="393667" y="5958199"/>
            <a:chExt cx="14097066" cy="1739750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7AED778B-56B9-9D48-AE18-84A9BB5AE408}"/>
                </a:ext>
              </a:extLst>
            </p:cNvPr>
            <p:cNvSpPr/>
            <p:nvPr/>
          </p:nvSpPr>
          <p:spPr>
            <a:xfrm>
              <a:off x="393667" y="5958199"/>
              <a:ext cx="14097066" cy="1478953"/>
            </a:xfrm>
            <a:prstGeom prst="roundRect">
              <a:avLst/>
            </a:prstGeom>
            <a:solidFill>
              <a:srgbClr val="303847"/>
            </a:solidFill>
            <a:ln w="28575">
              <a:noFill/>
              <a:prstDash val="sys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736C8C2-20F6-B944-91B9-086DF86E84E5}"/>
                </a:ext>
              </a:extLst>
            </p:cNvPr>
            <p:cNvSpPr/>
            <p:nvPr/>
          </p:nvSpPr>
          <p:spPr>
            <a:xfrm>
              <a:off x="4869180" y="6005178"/>
              <a:ext cx="9399504" cy="1692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600" dirty="0">
                  <a:solidFill>
                    <a:schemeClr val="bg2"/>
                  </a:solidFill>
                </a:rPr>
                <a:t>“</a:t>
              </a:r>
              <a:r>
                <a:rPr lang="zh-CN" altLang="en-US" sz="2600" dirty="0">
                  <a:solidFill>
                    <a:schemeClr val="bg2"/>
                  </a:solidFill>
                </a:rPr>
                <a:t>使用基于 </a:t>
              </a:r>
              <a:r>
                <a:rPr lang="en-US" sz="2600" dirty="0">
                  <a:solidFill>
                    <a:schemeClr val="bg2"/>
                  </a:solidFill>
                </a:rPr>
                <a:t>Graviton2 </a:t>
              </a:r>
              <a:r>
                <a:rPr lang="zh-CN" altLang="en-US" sz="2600" dirty="0">
                  <a:solidFill>
                    <a:schemeClr val="bg2"/>
                  </a:solidFill>
                </a:rPr>
                <a:t>的全新 </a:t>
              </a:r>
              <a:r>
                <a:rPr lang="en-US" sz="2600" dirty="0">
                  <a:solidFill>
                    <a:schemeClr val="bg2"/>
                  </a:solidFill>
                </a:rPr>
                <a:t>M6g </a:t>
              </a:r>
              <a:r>
                <a:rPr lang="zh-CN" altLang="en-US" sz="2600" dirty="0">
                  <a:solidFill>
                    <a:schemeClr val="bg2"/>
                  </a:solidFill>
                </a:rPr>
                <a:t>实例对计算中心的 </a:t>
              </a:r>
              <a:r>
                <a:rPr lang="en-US" altLang="zh-CN" sz="2600" dirty="0">
                  <a:solidFill>
                    <a:schemeClr val="bg2"/>
                  </a:solidFill>
                </a:rPr>
                <a:t>.</a:t>
              </a:r>
              <a:r>
                <a:rPr lang="en-US" sz="2600" dirty="0">
                  <a:solidFill>
                    <a:schemeClr val="bg2"/>
                  </a:solidFill>
                </a:rPr>
                <a:t>NET Core </a:t>
              </a:r>
              <a:r>
                <a:rPr lang="zh-CN" altLang="en-US" sz="2600" dirty="0">
                  <a:solidFill>
                    <a:schemeClr val="bg2"/>
                  </a:solidFill>
                </a:rPr>
                <a:t>工作负载进行测试后，很激动地发现相比原有的第 </a:t>
              </a:r>
              <a:r>
                <a:rPr lang="en-US" altLang="zh-CN" sz="2600" dirty="0">
                  <a:solidFill>
                    <a:schemeClr val="bg2"/>
                  </a:solidFill>
                </a:rPr>
                <a:t>5 </a:t>
              </a:r>
              <a:r>
                <a:rPr lang="zh-CN" altLang="en-US" sz="2600" dirty="0">
                  <a:solidFill>
                    <a:schemeClr val="bg2"/>
                  </a:solidFill>
                </a:rPr>
                <a:t>代实 例，</a:t>
              </a:r>
              <a:r>
                <a:rPr lang="zh-CN" altLang="en-US" sz="2600" b="1" dirty="0">
                  <a:solidFill>
                    <a:schemeClr val="bg2"/>
                  </a:solidFill>
                </a:rPr>
                <a:t>性能</a:t>
              </a:r>
              <a:r>
                <a:rPr lang="zh-CN" altLang="en-US" sz="2600" b="1" dirty="0">
                  <a:solidFill>
                    <a:schemeClr val="accent1"/>
                  </a:solidFill>
                </a:rPr>
                <a:t>提升高达 </a:t>
              </a:r>
              <a:r>
                <a:rPr lang="en-US" altLang="zh-CN" sz="2600" b="1" dirty="0">
                  <a:solidFill>
                    <a:schemeClr val="accent1"/>
                  </a:solidFill>
                </a:rPr>
                <a:t>30%</a:t>
              </a:r>
              <a:r>
                <a:rPr lang="zh-CN" altLang="en-US" sz="2600" dirty="0">
                  <a:solidFill>
                    <a:schemeClr val="bg2"/>
                  </a:solidFill>
                </a:rPr>
                <a:t>。”</a:t>
              </a:r>
            </a:p>
            <a:p>
              <a:r>
                <a:rPr lang="en-US" sz="2600" dirty="0">
                  <a:solidFill>
                    <a:schemeClr val="bg2"/>
                  </a:solidFill>
                </a:rPr>
                <a:t>”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696C73-4743-2441-9209-5E0CA7FD9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8665" y="6000506"/>
              <a:ext cx="4125259" cy="1394338"/>
            </a:xfrm>
            <a:prstGeom prst="round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72F5579-19EA-1A47-BDCC-9145DAEFFD4F}"/>
              </a:ext>
            </a:extLst>
          </p:cNvPr>
          <p:cNvSpPr/>
          <p:nvPr/>
        </p:nvSpPr>
        <p:spPr>
          <a:xfrm>
            <a:off x="6501425" y="6819191"/>
            <a:ext cx="97612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chemeClr val="accent2"/>
                </a:solidFill>
              </a:rPr>
              <a:t>For more visit: https://aws.amazon.com/ec2/graviton/</a:t>
            </a:r>
          </a:p>
        </p:txBody>
      </p:sp>
    </p:spTree>
    <p:extLst>
      <p:ext uri="{BB962C8B-B14F-4D97-AF65-F5344CB8AC3E}">
        <p14:creationId xmlns:p14="http://schemas.microsoft.com/office/powerpoint/2010/main" val="1201417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9262D9-E065-F546-A2AF-FD8488834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83898"/>
            <a:ext cx="13510260" cy="993392"/>
          </a:xfrm>
        </p:spPr>
        <p:txBody>
          <a:bodyPr/>
          <a:lstStyle/>
          <a:p>
            <a:r>
              <a:rPr lang="en-US" dirty="0">
                <a:latin typeface="+mj-lt"/>
              </a:rPr>
              <a:t>ARM</a:t>
            </a:r>
            <a:r>
              <a:rPr lang="zh-CN" altLang="en-US" dirty="0">
                <a:latin typeface="+mj-lt"/>
              </a:rPr>
              <a:t> 机型客户</a:t>
            </a:r>
            <a:r>
              <a:rPr lang="en-US" dirty="0" err="1">
                <a:latin typeface="+mj-lt"/>
              </a:rPr>
              <a:t>反馈</a:t>
            </a:r>
            <a:endParaRPr lang="en-US" dirty="0">
              <a:latin typeface="+mj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55E113-AB37-6545-81A9-FB88EA8EF419}"/>
              </a:ext>
            </a:extLst>
          </p:cNvPr>
          <p:cNvGrpSpPr/>
          <p:nvPr/>
        </p:nvGrpSpPr>
        <p:grpSpPr>
          <a:xfrm>
            <a:off x="380934" y="1566142"/>
            <a:ext cx="14249466" cy="1415772"/>
            <a:chOff x="380934" y="2508156"/>
            <a:chExt cx="14249466" cy="141577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2DDAF35-011E-554C-B470-2B4DF170F4A9}"/>
                </a:ext>
              </a:extLst>
            </p:cNvPr>
            <p:cNvSpPr/>
            <p:nvPr/>
          </p:nvSpPr>
          <p:spPr>
            <a:xfrm>
              <a:off x="380934" y="2508156"/>
              <a:ext cx="14097066" cy="1384995"/>
            </a:xfrm>
            <a:prstGeom prst="roundRect">
              <a:avLst/>
            </a:prstGeom>
            <a:solidFill>
              <a:srgbClr val="303847"/>
            </a:solidFill>
            <a:ln w="28575">
              <a:noFill/>
              <a:prstDash val="sys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A6D2CD-81FB-374C-8ABD-93BD9B5B68BE}"/>
                </a:ext>
              </a:extLst>
            </p:cNvPr>
            <p:cNvSpPr/>
            <p:nvPr/>
          </p:nvSpPr>
          <p:spPr>
            <a:xfrm>
              <a:off x="4869180" y="2508156"/>
              <a:ext cx="9761220" cy="1415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600" dirty="0">
                  <a:solidFill>
                    <a:schemeClr val="bg1"/>
                  </a:solidFill>
                  <a:latin typeface="+mn-ea"/>
                </a:rPr>
                <a:t>“</a:t>
              </a:r>
              <a:r>
                <a:rPr lang="en-US" sz="2000" dirty="0" err="1">
                  <a:solidFill>
                    <a:schemeClr val="bg1"/>
                  </a:solidFill>
                  <a:latin typeface="+mn-ea"/>
                </a:rPr>
                <a:t>我们很高兴</a:t>
              </a:r>
              <a:r>
                <a:rPr lang="zh-CN" altLang="en-US" sz="2000" dirty="0">
                  <a:solidFill>
                    <a:schemeClr val="bg2"/>
                  </a:solidFill>
                  <a:latin typeface="+mn-ea"/>
                </a:rPr>
                <a:t>能为自己的 </a:t>
              </a:r>
              <a:r>
                <a:rPr lang="en-US" sz="2000" b="1" dirty="0">
                  <a:solidFill>
                    <a:schemeClr val="accent1"/>
                  </a:solidFill>
                  <a:latin typeface="+mn-ea"/>
                </a:rPr>
                <a:t>Web </a:t>
              </a:r>
              <a:r>
                <a:rPr lang="zh-CN" altLang="en-US" sz="2000" b="1" dirty="0">
                  <a:solidFill>
                    <a:schemeClr val="accent1"/>
                  </a:solidFill>
                  <a:latin typeface="+mn-ea"/>
                </a:rPr>
                <a:t>服务器</a:t>
              </a:r>
              <a:r>
                <a:rPr lang="zh-CN" altLang="en-US" sz="2000" dirty="0">
                  <a:solidFill>
                    <a:schemeClr val="bg2"/>
                  </a:solidFill>
                  <a:latin typeface="+mn-ea"/>
                </a:rPr>
                <a:t>以及基于 </a:t>
              </a:r>
              <a:r>
                <a:rPr lang="en-US" sz="2000" b="1" dirty="0" err="1">
                  <a:solidFill>
                    <a:schemeClr val="accent1"/>
                  </a:solidFill>
                  <a:latin typeface="+mn-ea"/>
                </a:rPr>
                <a:t>Erlang、Go</a:t>
              </a:r>
              <a:r>
                <a:rPr lang="en-US" sz="2000" b="1" dirty="0">
                  <a:solidFill>
                    <a:schemeClr val="accent1"/>
                  </a:solidFill>
                  <a:latin typeface="+mn-ea"/>
                </a:rPr>
                <a:t> </a:t>
              </a:r>
              <a:r>
                <a:rPr lang="zh-CN" altLang="en-US" sz="2000" b="1" dirty="0">
                  <a:solidFill>
                    <a:schemeClr val="accent1"/>
                  </a:solidFill>
                  <a:latin typeface="+mn-ea"/>
                </a:rPr>
                <a:t>和 </a:t>
              </a:r>
              <a:r>
                <a:rPr lang="en-US" sz="2000" b="1" dirty="0">
                  <a:solidFill>
                    <a:schemeClr val="accent1"/>
                  </a:solidFill>
                  <a:latin typeface="+mn-ea"/>
                </a:rPr>
                <a:t>Java </a:t>
              </a:r>
              <a:r>
                <a:rPr lang="zh-CN" altLang="en-US" sz="2000" dirty="0">
                  <a:solidFill>
                    <a:schemeClr val="bg2"/>
                  </a:solidFill>
                  <a:latin typeface="+mn-ea"/>
                </a:rPr>
                <a:t>构建的</a:t>
              </a:r>
              <a:r>
                <a:rPr lang="zh-CN" altLang="en-US" sz="2000" b="1" dirty="0">
                  <a:solidFill>
                    <a:schemeClr val="accent1"/>
                  </a:solidFill>
                  <a:latin typeface="+mn-ea"/>
                </a:rPr>
                <a:t>流处理</a:t>
              </a:r>
              <a:r>
                <a:rPr lang="zh-CN" altLang="en-US" sz="2000" dirty="0">
                  <a:solidFill>
                    <a:schemeClr val="bg2"/>
                  </a:solidFill>
                  <a:latin typeface="+mn-ea"/>
                </a:rPr>
                <a:t>工作负载采用 基于 </a:t>
              </a:r>
              <a:r>
                <a:rPr lang="en-US" sz="2000" dirty="0">
                  <a:solidFill>
                    <a:schemeClr val="bg2"/>
                  </a:solidFill>
                  <a:latin typeface="+mn-ea"/>
                </a:rPr>
                <a:t>Amazon Graviton2 </a:t>
              </a:r>
              <a:r>
                <a:rPr lang="zh-CN" altLang="en-US" sz="2000" dirty="0">
                  <a:solidFill>
                    <a:schemeClr val="bg2"/>
                  </a:solidFill>
                  <a:latin typeface="+mn-ea"/>
                </a:rPr>
                <a:t>的 </a:t>
              </a:r>
              <a:r>
                <a:rPr lang="en-US" sz="2000" dirty="0">
                  <a:solidFill>
                    <a:schemeClr val="bg2"/>
                  </a:solidFill>
                  <a:latin typeface="+mn-ea"/>
                </a:rPr>
                <a:t>M6g </a:t>
              </a:r>
              <a:r>
                <a:rPr lang="zh-CN" altLang="en-US" sz="2000" dirty="0">
                  <a:solidFill>
                    <a:schemeClr val="bg2"/>
                  </a:solidFill>
                  <a:latin typeface="+mn-ea"/>
                </a:rPr>
                <a:t>和 </a:t>
              </a:r>
              <a:r>
                <a:rPr lang="en-US" sz="2000" dirty="0">
                  <a:solidFill>
                    <a:schemeClr val="bg2"/>
                  </a:solidFill>
                  <a:latin typeface="+mn-ea"/>
                </a:rPr>
                <a:t>C6g </a:t>
              </a:r>
              <a:r>
                <a:rPr lang="zh-CN" altLang="en-US" sz="2000" dirty="0">
                  <a:solidFill>
                    <a:schemeClr val="bg2"/>
                  </a:solidFill>
                  <a:latin typeface="+mn-ea"/>
                </a:rPr>
                <a:t>实例。相比用上一代 </a:t>
              </a:r>
              <a:r>
                <a:rPr lang="en-US" sz="2000" dirty="0">
                  <a:solidFill>
                    <a:schemeClr val="bg2"/>
                  </a:solidFill>
                  <a:latin typeface="+mn-ea"/>
                </a:rPr>
                <a:t>EC2 </a:t>
              </a:r>
              <a:r>
                <a:rPr lang="zh-CN" altLang="en-US" sz="2000" dirty="0">
                  <a:solidFill>
                    <a:schemeClr val="bg2"/>
                  </a:solidFill>
                  <a:latin typeface="+mn-ea"/>
                </a:rPr>
                <a:t>实例运行这些工作负载，我 们的</a:t>
              </a:r>
              <a:r>
                <a:rPr lang="zh-CN" altLang="en-US" sz="2000" b="1" dirty="0">
                  <a:solidFill>
                    <a:schemeClr val="accent1"/>
                  </a:solidFill>
                  <a:latin typeface="+mn-ea"/>
                </a:rPr>
                <a:t>总成本最多降低了 </a:t>
              </a:r>
              <a:r>
                <a:rPr lang="en-US" altLang="zh-CN" sz="2000" b="1" dirty="0">
                  <a:solidFill>
                    <a:schemeClr val="accent1"/>
                  </a:solidFill>
                  <a:latin typeface="+mn-ea"/>
                </a:rPr>
                <a:t>50%</a:t>
              </a:r>
              <a:r>
                <a:rPr lang="zh-CN" altLang="en-US" sz="2000" dirty="0">
                  <a:solidFill>
                    <a:schemeClr val="bg2"/>
                  </a:solidFill>
                  <a:latin typeface="+mn-ea"/>
                </a:rPr>
                <a:t>。迁移所需的各类软件包都可以轻松获取，我们计划</a:t>
              </a:r>
              <a:r>
                <a:rPr lang="zh-CN" altLang="en-US" sz="2000" b="1" dirty="0">
                  <a:solidFill>
                    <a:schemeClr val="accent1"/>
                  </a:solidFill>
                  <a:latin typeface="+mn-ea"/>
                </a:rPr>
                <a:t>尽可能将各种 工作负载都迁移到基于 </a:t>
              </a:r>
              <a:r>
                <a:rPr lang="en-US" sz="2000" b="1" dirty="0">
                  <a:solidFill>
                    <a:schemeClr val="accent1"/>
                  </a:solidFill>
                  <a:latin typeface="+mn-ea"/>
                </a:rPr>
                <a:t>Graviton2 </a:t>
              </a:r>
              <a:r>
                <a:rPr lang="zh-CN" altLang="en-US" sz="2000" dirty="0">
                  <a:solidFill>
                    <a:schemeClr val="bg2"/>
                  </a:solidFill>
                  <a:latin typeface="+mn-ea"/>
                </a:rPr>
                <a:t>的实例 </a:t>
              </a:r>
              <a:r>
                <a:rPr lang="en-US" sz="2000" dirty="0">
                  <a:solidFill>
                    <a:schemeClr val="bg2"/>
                  </a:solidFill>
                  <a:latin typeface="+mn-ea"/>
                </a:rPr>
                <a:t>.”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5A50ABC-32EA-9045-83AD-33BE8243F5CB}"/>
              </a:ext>
            </a:extLst>
          </p:cNvPr>
          <p:cNvGrpSpPr/>
          <p:nvPr/>
        </p:nvGrpSpPr>
        <p:grpSpPr>
          <a:xfrm>
            <a:off x="382237" y="3107531"/>
            <a:ext cx="14108496" cy="1670615"/>
            <a:chOff x="382237" y="4047490"/>
            <a:chExt cx="14108496" cy="167061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0789F26F-31D6-E346-B374-88D0539EC282}"/>
                </a:ext>
              </a:extLst>
            </p:cNvPr>
            <p:cNvSpPr/>
            <p:nvPr/>
          </p:nvSpPr>
          <p:spPr>
            <a:xfrm>
              <a:off x="382237" y="4047490"/>
              <a:ext cx="14097066" cy="1670615"/>
            </a:xfrm>
            <a:prstGeom prst="roundRect">
              <a:avLst/>
            </a:prstGeom>
            <a:solidFill>
              <a:srgbClr val="303847"/>
            </a:solidFill>
            <a:ln w="28575">
              <a:noFill/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46D008-CAA5-0D4E-BE8E-2E8114FD5418}"/>
                </a:ext>
              </a:extLst>
            </p:cNvPr>
            <p:cNvSpPr/>
            <p:nvPr/>
          </p:nvSpPr>
          <p:spPr>
            <a:xfrm>
              <a:off x="4881913" y="4215769"/>
              <a:ext cx="960882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+mn-ea"/>
                </a:rPr>
                <a:t>“</a:t>
              </a: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我们通过基于 </a:t>
              </a:r>
              <a:r>
                <a:rPr lang="en-US" sz="2000" dirty="0">
                  <a:solidFill>
                    <a:schemeClr val="bg1"/>
                  </a:solidFill>
                  <a:latin typeface="+mn-ea"/>
                </a:rPr>
                <a:t>Amazon Graviton2 </a:t>
              </a: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的 </a:t>
              </a:r>
              <a:r>
                <a:rPr lang="en-US" sz="2000" dirty="0">
                  <a:solidFill>
                    <a:schemeClr val="bg1"/>
                  </a:solidFill>
                  <a:latin typeface="+mn-ea"/>
                </a:rPr>
                <a:t>Amazon EC2 M6g </a:t>
              </a: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和 </a:t>
              </a:r>
              <a:r>
                <a:rPr lang="en-US" sz="2000" dirty="0">
                  <a:solidFill>
                    <a:schemeClr val="bg1"/>
                  </a:solidFill>
                  <a:latin typeface="+mn-ea"/>
                </a:rPr>
                <a:t>C6g </a:t>
              </a: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实例运行</a:t>
              </a:r>
              <a:r>
                <a:rPr lang="zh-CN" altLang="en-US" sz="2000" b="1" dirty="0">
                  <a:solidFill>
                    <a:schemeClr val="accent1"/>
                  </a:solidFill>
                  <a:latin typeface="+mn-ea"/>
                </a:rPr>
                <a:t>基于 </a:t>
              </a:r>
              <a:r>
                <a:rPr lang="en-US" sz="2000" b="1" dirty="0">
                  <a:solidFill>
                    <a:schemeClr val="accent1"/>
                  </a:solidFill>
                  <a:latin typeface="+mn-ea"/>
                </a:rPr>
                <a:t>PHP </a:t>
              </a:r>
              <a:r>
                <a:rPr lang="zh-CN" altLang="en-US" sz="2000" b="1" dirty="0">
                  <a:solidFill>
                    <a:schemeClr val="accent1"/>
                  </a:solidFill>
                  <a:latin typeface="+mn-ea"/>
                </a:rPr>
                <a:t>技术的照片 服务应用</a:t>
              </a: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。只需要重新编译，即可将</a:t>
              </a:r>
              <a:r>
                <a:rPr lang="zh-CN" altLang="en-US" sz="2000" b="1" dirty="0">
                  <a:solidFill>
                    <a:schemeClr val="accent1"/>
                  </a:solidFill>
                  <a:latin typeface="+mn-ea"/>
                </a:rPr>
                <a:t>性价比提高 </a:t>
              </a:r>
              <a:r>
                <a:rPr lang="en-US" altLang="zh-CN" sz="2000" b="1" dirty="0">
                  <a:solidFill>
                    <a:schemeClr val="accent1"/>
                  </a:solidFill>
                  <a:latin typeface="+mn-ea"/>
                </a:rPr>
                <a:t>40%</a:t>
              </a: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，这样的技术并不多见。迁移到基于 </a:t>
              </a:r>
              <a:r>
                <a:rPr lang="en-US" sz="2000" dirty="0">
                  <a:solidFill>
                    <a:schemeClr val="bg1"/>
                  </a:solidFill>
                  <a:latin typeface="+mn-ea"/>
                </a:rPr>
                <a:t>Amazon Graviton2 </a:t>
              </a: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的实例只需要</a:t>
              </a:r>
              <a:r>
                <a:rPr lang="zh-CN" altLang="en-US" sz="2000" b="1" dirty="0">
                  <a:solidFill>
                    <a:schemeClr val="accent1"/>
                  </a:solidFill>
                  <a:latin typeface="+mn-ea"/>
                </a:rPr>
                <a:t>对代码进行最少量改动</a:t>
              </a: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，即可顺利切换并运行 ”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87ACF9-B23B-2246-AE79-88BF4DC7C1B3}"/>
              </a:ext>
            </a:extLst>
          </p:cNvPr>
          <p:cNvGrpSpPr/>
          <p:nvPr/>
        </p:nvGrpSpPr>
        <p:grpSpPr>
          <a:xfrm>
            <a:off x="393667" y="4899849"/>
            <a:ext cx="14097066" cy="1678195"/>
            <a:chOff x="393667" y="5958199"/>
            <a:chExt cx="14097066" cy="1678195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7AED778B-56B9-9D48-AE18-84A9BB5AE408}"/>
                </a:ext>
              </a:extLst>
            </p:cNvPr>
            <p:cNvSpPr/>
            <p:nvPr/>
          </p:nvSpPr>
          <p:spPr>
            <a:xfrm>
              <a:off x="393667" y="5958199"/>
              <a:ext cx="14097066" cy="1478953"/>
            </a:xfrm>
            <a:prstGeom prst="roundRect">
              <a:avLst/>
            </a:prstGeom>
            <a:solidFill>
              <a:srgbClr val="303847"/>
            </a:solidFill>
            <a:ln w="28575">
              <a:noFill/>
              <a:prstDash val="sys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736C8C2-20F6-B944-91B9-086DF86E84E5}"/>
                </a:ext>
              </a:extLst>
            </p:cNvPr>
            <p:cNvSpPr/>
            <p:nvPr/>
          </p:nvSpPr>
          <p:spPr>
            <a:xfrm>
              <a:off x="4869180" y="6005178"/>
              <a:ext cx="9399504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+mn-ea"/>
                </a:rPr>
                <a:t>“Snap </a:t>
              </a: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使用 </a:t>
              </a:r>
              <a:r>
                <a:rPr lang="en-US" sz="2000" dirty="0">
                  <a:solidFill>
                    <a:schemeClr val="bg1"/>
                  </a:solidFill>
                  <a:latin typeface="+mn-ea"/>
                </a:rPr>
                <a:t>Amazon EC2 C6g </a:t>
              </a: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和 </a:t>
              </a:r>
              <a:r>
                <a:rPr lang="en-US" sz="2000" dirty="0">
                  <a:solidFill>
                    <a:schemeClr val="bg1"/>
                  </a:solidFill>
                  <a:latin typeface="+mn-ea"/>
                </a:rPr>
                <a:t>M6g </a:t>
              </a: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实例配合 </a:t>
              </a:r>
              <a:r>
                <a:rPr lang="en-US" sz="2000" b="1" dirty="0">
                  <a:solidFill>
                    <a:schemeClr val="accent1"/>
                  </a:solidFill>
                  <a:latin typeface="+mn-ea"/>
                </a:rPr>
                <a:t>Amazon Elastic Kubernetes Service (EKS) </a:t>
              </a: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来 运行自己的 </a:t>
              </a:r>
              <a:r>
                <a:rPr lang="en-US" sz="2000" dirty="0">
                  <a:solidFill>
                    <a:schemeClr val="bg1"/>
                  </a:solidFill>
                  <a:latin typeface="+mn-ea"/>
                </a:rPr>
                <a:t>Messaging Core Service。“</a:t>
              </a: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通过使用基于 </a:t>
              </a:r>
              <a:r>
                <a:rPr lang="en-US" sz="2000" dirty="0">
                  <a:solidFill>
                    <a:schemeClr val="bg1"/>
                  </a:solidFill>
                  <a:latin typeface="+mn-ea"/>
                </a:rPr>
                <a:t>Graviton2 </a:t>
              </a: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的实例，我们可以</a:t>
              </a:r>
              <a:r>
                <a:rPr lang="zh-CN" altLang="en-US" sz="2000" b="1" dirty="0">
                  <a:solidFill>
                    <a:schemeClr val="accent1"/>
                  </a:solidFill>
                  <a:latin typeface="+mn-ea"/>
                </a:rPr>
                <a:t>减小 </a:t>
              </a:r>
              <a:r>
                <a:rPr lang="en-US" sz="2000" b="1" dirty="0">
                  <a:solidFill>
                    <a:schemeClr val="accent1"/>
                  </a:solidFill>
                  <a:latin typeface="+mn-ea"/>
                </a:rPr>
                <a:t>Snapchat </a:t>
              </a:r>
              <a:r>
                <a:rPr lang="zh-CN" altLang="en-US" sz="2000" b="1" dirty="0">
                  <a:solidFill>
                    <a:schemeClr val="accent1"/>
                  </a:solidFill>
                  <a:latin typeface="+mn-ea"/>
                </a:rPr>
                <a:t>消息队列的规模</a:t>
              </a: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并</a:t>
              </a:r>
              <a:r>
                <a:rPr lang="zh-CN" altLang="en-US" sz="2000" b="1" dirty="0">
                  <a:solidFill>
                    <a:schemeClr val="accent1"/>
                  </a:solidFill>
                  <a:latin typeface="+mn-ea"/>
                </a:rPr>
                <a:t>大幅降低成本</a:t>
              </a: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。未来我们还打算将更多工作负载迁移到 </a:t>
              </a:r>
              <a:r>
                <a:rPr lang="en-US" sz="2000" dirty="0">
                  <a:solidFill>
                    <a:schemeClr val="bg1"/>
                  </a:solidFill>
                  <a:latin typeface="+mn-ea"/>
                </a:rPr>
                <a:t>Graviton2 </a:t>
              </a:r>
            </a:p>
            <a:p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”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72F5579-19EA-1A47-BDCC-9145DAEFFD4F}"/>
              </a:ext>
            </a:extLst>
          </p:cNvPr>
          <p:cNvSpPr/>
          <p:nvPr/>
        </p:nvSpPr>
        <p:spPr>
          <a:xfrm>
            <a:off x="6501425" y="6819191"/>
            <a:ext cx="97612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chemeClr val="accent2"/>
                </a:solidFill>
              </a:rPr>
              <a:t>For more visit: https://aws.amazon.com/ec2/graviton/</a:t>
            </a:r>
          </a:p>
        </p:txBody>
      </p:sp>
      <p:pic>
        <p:nvPicPr>
          <p:cNvPr id="3079" name="Picture 7" descr="page12image57843424">
            <a:extLst>
              <a:ext uri="{FF2B5EF4-FFF2-40B4-BE49-F238E27FC236}">
                <a16:creationId xmlns:a16="http://schemas.microsoft.com/office/drawing/2014/main" id="{ABCD5A1A-EC12-7F4E-BA69-2A509DCEA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226" y="1946880"/>
            <a:ext cx="2837118" cy="49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1" descr="page12image57842176">
            <a:extLst>
              <a:ext uri="{FF2B5EF4-FFF2-40B4-BE49-F238E27FC236}">
                <a16:creationId xmlns:a16="http://schemas.microsoft.com/office/drawing/2014/main" id="{C0BC4EFC-C37C-D14D-9D67-4770221D0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360" y="5082261"/>
            <a:ext cx="1114127" cy="111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page12image57843216">
            <a:extLst>
              <a:ext uri="{FF2B5EF4-FFF2-40B4-BE49-F238E27FC236}">
                <a16:creationId xmlns:a16="http://schemas.microsoft.com/office/drawing/2014/main" id="{F7ADAE9A-93FB-4C47-8EFB-FBB2AA8A3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961" y="3574538"/>
            <a:ext cx="2496383" cy="54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289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D15B8-43EF-5B4D-A7B4-1BF1596A6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22456-7B81-B648-8327-80D858374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27015"/>
            <a:ext cx="13982827" cy="4830233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N" dirty="0"/>
              <a:t>Arm 机型介绍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N" dirty="0"/>
              <a:t>使用</a:t>
            </a:r>
            <a:r>
              <a:rPr lang="zh-CN" altLang="en-US" dirty="0"/>
              <a:t> </a:t>
            </a:r>
            <a:r>
              <a:rPr lang="en-US" altLang="zh-CN" dirty="0"/>
              <a:t>Arm</a:t>
            </a:r>
            <a:r>
              <a:rPr lang="zh-CN" altLang="en-US" dirty="0"/>
              <a:t> 的相关托管服务介绍</a:t>
            </a:r>
            <a:endParaRPr lang="en-US" altLang="zh-CN" dirty="0"/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N" dirty="0"/>
              <a:t>Arm</a:t>
            </a:r>
            <a:r>
              <a:rPr lang="zh-CN" altLang="en-US" dirty="0"/>
              <a:t> 与 </a:t>
            </a:r>
            <a:r>
              <a:rPr lang="en-US" altLang="zh-CN" dirty="0"/>
              <a:t>x86</a:t>
            </a:r>
            <a:r>
              <a:rPr lang="zh-CN" altLang="en-US" dirty="0"/>
              <a:t> 机型</a:t>
            </a:r>
            <a:r>
              <a:rPr lang="en-CN" dirty="0"/>
              <a:t>成本对比分析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N" dirty="0"/>
              <a:t>案例分享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263506937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8733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1D00DDC7-211B-8B47-B1BC-D84086897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ARM</a:t>
            </a:r>
            <a:r>
              <a:rPr lang="zh-CN" altLang="en-US" dirty="0"/>
              <a:t> 机型介绍</a:t>
            </a:r>
          </a:p>
        </p:txBody>
      </p:sp>
    </p:spTree>
    <p:extLst>
      <p:ext uri="{BB962C8B-B14F-4D97-AF65-F5344CB8AC3E}">
        <p14:creationId xmlns:p14="http://schemas.microsoft.com/office/powerpoint/2010/main" val="292457806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DFB6CCB-6D6C-BE4C-B77C-70676BF773E8}"/>
              </a:ext>
            </a:extLst>
          </p:cNvPr>
          <p:cNvSpPr txBox="1">
            <a:spLocks/>
          </p:cNvSpPr>
          <p:nvPr/>
        </p:nvSpPr>
        <p:spPr>
          <a:xfrm>
            <a:off x="204214" y="131587"/>
            <a:ext cx="13982827" cy="1079598"/>
          </a:xfrm>
          <a:prstGeom prst="rect">
            <a:avLst/>
          </a:prstGeom>
        </p:spPr>
        <p:txBody>
          <a:bodyPr vert="horz" wrap="square" lIns="292608" tIns="234086" rIns="292608" bIns="234086" rtlCol="0" anchor="t">
            <a:noAutofit/>
          </a:bodyPr>
          <a:lstStyle>
            <a:lvl1pPr algn="l" defTabSz="68579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0" kern="1200" cap="none" spc="-75" baseline="0">
                <a:ln w="3175">
                  <a:noFill/>
                </a:ln>
                <a:solidFill>
                  <a:schemeClr val="tx2"/>
                </a:solidFill>
                <a:effectLst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defRPr>
            </a:lvl1pPr>
          </a:lstStyle>
          <a:p>
            <a:pPr defTabSz="1097278">
              <a:defRPr/>
            </a:pPr>
            <a:r>
              <a:rPr lang="en-US" altLang="zh-CN" sz="4800" spc="-120" dirty="0">
                <a:gradFill>
                  <a:gsLst>
                    <a:gs pos="100000">
                      <a:srgbClr val="FFFFFF"/>
                    </a:gs>
                    <a:gs pos="12000">
                      <a:srgbClr val="FFFFFF"/>
                    </a:gs>
                  </a:gsLst>
                </a:gradFill>
                <a:latin typeface="+mj-ea"/>
                <a:ea typeface="+mj-ea"/>
              </a:rPr>
              <a:t>EC2</a:t>
            </a:r>
            <a:r>
              <a:rPr lang="zh-CN" altLang="en-US" sz="4800" spc="-120" dirty="0">
                <a:gradFill>
                  <a:gsLst>
                    <a:gs pos="100000">
                      <a:srgbClr val="FFFFFF"/>
                    </a:gs>
                    <a:gs pos="12000">
                      <a:srgbClr val="FFFFFF"/>
                    </a:gs>
                  </a:gsLst>
                </a:gradFill>
                <a:latin typeface="+mj-ea"/>
                <a:ea typeface="+mj-ea"/>
              </a:rPr>
              <a:t> 丰富的实例家族：广泛且具深度的选择
</a:t>
            </a: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E6A3D0B1-300E-5C49-B9A4-18923CE9260E}"/>
              </a:ext>
            </a:extLst>
          </p:cNvPr>
          <p:cNvGrpSpPr/>
          <p:nvPr/>
        </p:nvGrpSpPr>
        <p:grpSpPr>
          <a:xfrm>
            <a:off x="7425811" y="1506517"/>
            <a:ext cx="3160717" cy="3791923"/>
            <a:chOff x="7425812" y="1506517"/>
            <a:chExt cx="3160716" cy="3791923"/>
          </a:xfrm>
        </p:grpSpPr>
        <p:sp>
          <p:nvSpPr>
            <p:cNvPr id="6" name="TextBox 213">
              <a:extLst>
                <a:ext uri="{FF2B5EF4-FFF2-40B4-BE49-F238E27FC236}">
                  <a16:creationId xmlns:a16="http://schemas.microsoft.com/office/drawing/2014/main" id="{6AA179D1-0E5D-484A-822D-450001C595C2}"/>
                </a:ext>
              </a:extLst>
            </p:cNvPr>
            <p:cNvSpPr txBox="1"/>
            <p:nvPr/>
          </p:nvSpPr>
          <p:spPr>
            <a:xfrm>
              <a:off x="7426010" y="1506517"/>
              <a:ext cx="3160518" cy="579118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ct val="90000"/>
                </a:lnSpc>
                <a:spcAft>
                  <a:spcPts val="1800"/>
                </a:spcAft>
                <a:defRPr sz="2200" b="1" spc="300"/>
              </a:lvl1pPr>
            </a:lstStyle>
            <a:p>
              <a:pPr defTabSz="1096963" eaLnBrk="0" fontAlgn="base" hangingPunct="0">
                <a:spcBef>
                  <a:spcPct val="0"/>
                </a:spcBef>
                <a:defRPr/>
              </a:pPr>
              <a:r>
                <a:rPr lang="zh-CN" altLang="en-US" spc="301" dirty="0">
                  <a:gradFill>
                    <a:gsLst>
                      <a:gs pos="100000">
                        <a:srgbClr val="FFFFFF"/>
                      </a:gs>
                      <a:gs pos="12000">
                        <a:srgbClr val="FFFFFF"/>
                      </a:gs>
                    </a:gsLst>
                  </a:gradFill>
                  <a:latin typeface="+mn-ea"/>
                </a:rPr>
                <a:t>选项</a:t>
              </a:r>
            </a:p>
          </p:txBody>
        </p:sp>
        <p:sp>
          <p:nvSpPr>
            <p:cNvPr id="7" name="TextBox 233">
              <a:extLst>
                <a:ext uri="{FF2B5EF4-FFF2-40B4-BE49-F238E27FC236}">
                  <a16:creationId xmlns:a16="http://schemas.microsoft.com/office/drawing/2014/main" id="{420072CB-5B81-B248-86BA-12BBE1FF93C3}"/>
                </a:ext>
              </a:extLst>
            </p:cNvPr>
            <p:cNvSpPr txBox="1"/>
            <p:nvPr/>
          </p:nvSpPr>
          <p:spPr>
            <a:xfrm>
              <a:off x="7425812" y="3345499"/>
              <a:ext cx="3160518" cy="1952941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 anchor="ctr">
              <a:noAutofit/>
            </a:bodyPr>
            <a:lstStyle/>
            <a:p>
              <a:pPr algn="ctr" defTabSz="10969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defRPr/>
              </a:pPr>
              <a:r>
                <a:rPr lang="en-US" altLang="zh-CN" sz="1800" dirty="0">
                  <a:gradFill>
                    <a:gsLst>
                      <a:gs pos="100000">
                        <a:srgbClr val="FFFFFF"/>
                      </a:gs>
                      <a:gs pos="12000">
                        <a:srgbClr val="FFFFFF"/>
                      </a:gs>
                    </a:gsLst>
                  </a:gradFill>
                  <a:latin typeface="+mn-ea"/>
                  <a:cs typeface="Amazon Ember" panose="020B0603020204020204" pitchFamily="34" charset="0"/>
                </a:rPr>
                <a:t>Linux, Unix, Windows, MacOS</a:t>
              </a:r>
            </a:p>
            <a:p>
              <a:pPr algn="ctr" defTabSz="10969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defRPr/>
              </a:pPr>
              <a:r>
                <a:rPr lang="en-US" altLang="zh-CN" sz="1800" dirty="0">
                  <a:gradFill>
                    <a:gsLst>
                      <a:gs pos="100000">
                        <a:srgbClr val="FFFFFF"/>
                      </a:gs>
                      <a:gs pos="12000">
                        <a:srgbClr val="FFFFFF"/>
                      </a:gs>
                    </a:gsLst>
                  </a:gradFill>
                  <a:latin typeface="+mn-ea"/>
                  <a:cs typeface="Amazon Ember" panose="020B0603020204020204" pitchFamily="34" charset="0"/>
                </a:rPr>
                <a:t>Amazon EBS</a:t>
              </a:r>
              <a:endParaRPr lang="zh-CN" altLang="en-US" sz="1800" dirty="0">
                <a:gradFill>
                  <a:gsLst>
                    <a:gs pos="100000">
                      <a:srgbClr val="FFFFFF"/>
                    </a:gs>
                    <a:gs pos="12000">
                      <a:srgbClr val="FFFFFF"/>
                    </a:gs>
                  </a:gsLst>
                </a:gradFill>
                <a:latin typeface="+mn-ea"/>
                <a:cs typeface="Amazon Ember" panose="020B0603020204020204" pitchFamily="34" charset="0"/>
              </a:endParaRPr>
            </a:p>
            <a:p>
              <a:pPr algn="ctr" defTabSz="10969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defRPr/>
              </a:pPr>
              <a:r>
                <a:rPr lang="en-US" altLang="zh-CN" sz="1800" dirty="0">
                  <a:gradFill>
                    <a:gsLst>
                      <a:gs pos="100000">
                        <a:srgbClr val="FFFFFF"/>
                      </a:gs>
                      <a:gs pos="12000">
                        <a:srgbClr val="FFFFFF"/>
                      </a:gs>
                    </a:gsLst>
                  </a:gradFill>
                  <a:latin typeface="+mn-ea"/>
                  <a:cs typeface="Amazon Ember" panose="020B0603020204020204" pitchFamily="34" charset="0"/>
                </a:rPr>
                <a:t>Amazon Elastic Inference</a:t>
              </a:r>
              <a:endParaRPr lang="zh-CN" altLang="en-US" sz="1800" dirty="0">
                <a:gradFill>
                  <a:gsLst>
                    <a:gs pos="100000">
                      <a:srgbClr val="FFFFFF"/>
                    </a:gs>
                    <a:gs pos="12000">
                      <a:srgbClr val="FFFFFF"/>
                    </a:gs>
                  </a:gsLst>
                </a:gradFill>
                <a:latin typeface="+mn-ea"/>
                <a:cs typeface="Amazon Ember" panose="020B0603020204020204" pitchFamily="34" charset="0"/>
              </a:endParaRPr>
            </a:p>
            <a:p>
              <a:pPr algn="ctr" defTabSz="10969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defRPr/>
              </a:pPr>
              <a:r>
                <a:rPr lang="en-US" altLang="zh-CN" sz="1800" dirty="0">
                  <a:gradFill>
                    <a:gsLst>
                      <a:gs pos="100000">
                        <a:srgbClr val="FFFFFF"/>
                      </a:gs>
                      <a:gs pos="12000">
                        <a:srgbClr val="FFFFFF"/>
                      </a:gs>
                    </a:gsLst>
                  </a:gradFill>
                  <a:latin typeface="+mn-ea"/>
                  <a:cs typeface="Amazon Ember" panose="020B0603020204020204" pitchFamily="34" charset="0"/>
                </a:rPr>
                <a:t>Elastic Fabric Adapter</a:t>
              </a:r>
              <a:endParaRPr lang="zh-CN" altLang="en-US" sz="1800" dirty="0">
                <a:gradFill>
                  <a:gsLst>
                    <a:gs pos="100000">
                      <a:srgbClr val="FFFFFF"/>
                    </a:gs>
                    <a:gs pos="12000">
                      <a:srgbClr val="FFFFFF"/>
                    </a:gs>
                  </a:gsLst>
                </a:gradFill>
                <a:latin typeface="+mn-ea"/>
                <a:cs typeface="Amazon Ember" panose="020B0603020204020204" pitchFamily="34" charset="0"/>
              </a:endParaRPr>
            </a:p>
          </p:txBody>
        </p:sp>
      </p:grpSp>
      <p:grpSp>
        <p:nvGrpSpPr>
          <p:cNvPr id="8" name="Group 121">
            <a:extLst>
              <a:ext uri="{FF2B5EF4-FFF2-40B4-BE49-F238E27FC236}">
                <a16:creationId xmlns:a16="http://schemas.microsoft.com/office/drawing/2014/main" id="{39E45CF8-7B92-0743-997F-594A98204BDF}"/>
              </a:ext>
            </a:extLst>
          </p:cNvPr>
          <p:cNvGrpSpPr/>
          <p:nvPr/>
        </p:nvGrpSpPr>
        <p:grpSpPr>
          <a:xfrm>
            <a:off x="7033252" y="1388249"/>
            <a:ext cx="579118" cy="6516546"/>
            <a:chOff x="3639313" y="1585732"/>
            <a:chExt cx="579118" cy="6516546"/>
          </a:xfrm>
        </p:grpSpPr>
        <p:cxnSp>
          <p:nvCxnSpPr>
            <p:cNvPr id="9" name="Straight Connector 122">
              <a:extLst>
                <a:ext uri="{FF2B5EF4-FFF2-40B4-BE49-F238E27FC236}">
                  <a16:creationId xmlns:a16="http://schemas.microsoft.com/office/drawing/2014/main" id="{5C85AA66-24E9-F140-86C1-5BC8AAFB5270}"/>
                </a:ext>
              </a:extLst>
            </p:cNvPr>
            <p:cNvCxnSpPr>
              <a:cxnSpLocks/>
            </p:cNvCxnSpPr>
            <p:nvPr/>
          </p:nvCxnSpPr>
          <p:spPr>
            <a:xfrm>
              <a:off x="3928737" y="1585732"/>
              <a:ext cx="0" cy="6516546"/>
            </a:xfrm>
            <a:prstGeom prst="line">
              <a:avLst/>
            </a:prstGeom>
            <a:noFill/>
            <a:ln w="12700" cap="flat" cmpd="sng" algn="ctr">
              <a:gradFill>
                <a:gsLst>
                  <a:gs pos="0">
                    <a:srgbClr val="FCFBFD">
                      <a:alpha val="20000"/>
                    </a:srgbClr>
                  </a:gs>
                  <a:gs pos="65000">
                    <a:srgbClr val="FCFBFD"/>
                  </a:gs>
                  <a:gs pos="41000">
                    <a:srgbClr val="FF9900">
                      <a:lumMod val="5000"/>
                      <a:lumOff val="95000"/>
                    </a:srgbClr>
                  </a:gs>
                  <a:gs pos="100000">
                    <a:srgbClr val="000000">
                      <a:alpha val="20000"/>
                    </a:srgbClr>
                  </a:gs>
                </a:gsLst>
                <a:lin ang="5400000" scaled="0"/>
              </a:gradFill>
              <a:prstDash val="solid"/>
            </a:ln>
            <a:effectLst/>
          </p:spPr>
        </p:cxnSp>
        <p:sp>
          <p:nvSpPr>
            <p:cNvPr id="10" name="Oval 123">
              <a:extLst>
                <a:ext uri="{FF2B5EF4-FFF2-40B4-BE49-F238E27FC236}">
                  <a16:creationId xmlns:a16="http://schemas.microsoft.com/office/drawing/2014/main" id="{A3E5846C-5D40-BA43-BD59-EE18FCA38F02}"/>
                </a:ext>
              </a:extLst>
            </p:cNvPr>
            <p:cNvSpPr/>
            <p:nvPr/>
          </p:nvSpPr>
          <p:spPr bwMode="auto">
            <a:xfrm>
              <a:off x="3639313" y="4437889"/>
              <a:ext cx="579118" cy="579118"/>
            </a:xfrm>
            <a:prstGeom prst="ellipse">
              <a:avLst/>
            </a:prstGeom>
            <a:solidFill>
              <a:srgbClr val="232F3E"/>
            </a:solidFill>
            <a:ln w="19050" cap="flat" cmpd="sng" algn="ctr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Amazon Ember" panose="020B0603020204020204" pitchFamily="34" charset="0"/>
              </a:endParaRPr>
            </a:p>
          </p:txBody>
        </p:sp>
        <p:sp>
          <p:nvSpPr>
            <p:cNvPr id="11" name="Plus Sign 17">
              <a:extLst>
                <a:ext uri="{FF2B5EF4-FFF2-40B4-BE49-F238E27FC236}">
                  <a16:creationId xmlns:a16="http://schemas.microsoft.com/office/drawing/2014/main" id="{7B4833E5-E37A-5846-AA18-D4519D52B7C0}"/>
                </a:ext>
              </a:extLst>
            </p:cNvPr>
            <p:cNvSpPr/>
            <p:nvPr/>
          </p:nvSpPr>
          <p:spPr bwMode="auto">
            <a:xfrm>
              <a:off x="3716655" y="4521055"/>
              <a:ext cx="412786" cy="412786"/>
            </a:xfrm>
            <a:prstGeom prst="mathPlus">
              <a:avLst/>
            </a:prstGeom>
            <a:solidFill>
              <a:srgbClr val="232F3E"/>
            </a:solidFill>
            <a:ln w="9525" cap="flat" cmpd="sng" algn="ctr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Amazon Ember" panose="020B0603020204020204" pitchFamily="34" charset="0"/>
              </a:endParaRPr>
            </a:p>
          </p:txBody>
        </p:sp>
      </p:grpSp>
      <p:sp>
        <p:nvSpPr>
          <p:cNvPr id="12" name="Rectangle 205">
            <a:extLst>
              <a:ext uri="{FF2B5EF4-FFF2-40B4-BE49-F238E27FC236}">
                <a16:creationId xmlns:a16="http://schemas.microsoft.com/office/drawing/2014/main" id="{AB0FFEF1-0465-B34B-885D-E4E00CC944F0}"/>
              </a:ext>
            </a:extLst>
          </p:cNvPr>
          <p:cNvSpPr/>
          <p:nvPr/>
        </p:nvSpPr>
        <p:spPr bwMode="auto">
          <a:xfrm>
            <a:off x="7422984" y="1593950"/>
            <a:ext cx="3166573" cy="5394958"/>
          </a:xfrm>
          <a:prstGeom prst="rect">
            <a:avLst/>
          </a:prstGeom>
          <a:noFill/>
          <a:ln w="19050" cap="flat" cmpd="sng" algn="ctr">
            <a:noFill/>
            <a:prstDash val="solid"/>
            <a:headEnd type="none"/>
            <a:tailEnd type="none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Microsoft YaHei" panose="020B0503020204020204" pitchFamily="34" charset="-122"/>
              <a:ea typeface="Microsoft YaHei" panose="020B0503020204020204" pitchFamily="34" charset="-122"/>
              <a:cs typeface="Amazon Ember" panose="020B0603020204020204" pitchFamily="34" charset="0"/>
            </a:endParaRPr>
          </a:p>
        </p:txBody>
      </p:sp>
      <p:grpSp>
        <p:nvGrpSpPr>
          <p:cNvPr id="13" name="Group 10">
            <a:extLst>
              <a:ext uri="{FF2B5EF4-FFF2-40B4-BE49-F238E27FC236}">
                <a16:creationId xmlns:a16="http://schemas.microsoft.com/office/drawing/2014/main" id="{7CB2906D-BE54-9444-B8D5-1CE8D7B24730}"/>
              </a:ext>
            </a:extLst>
          </p:cNvPr>
          <p:cNvGrpSpPr/>
          <p:nvPr/>
        </p:nvGrpSpPr>
        <p:grpSpPr>
          <a:xfrm>
            <a:off x="3639315" y="1388249"/>
            <a:ext cx="579118" cy="6516546"/>
            <a:chOff x="3639313" y="1585732"/>
            <a:chExt cx="579118" cy="6516546"/>
          </a:xfrm>
        </p:grpSpPr>
        <p:cxnSp>
          <p:nvCxnSpPr>
            <p:cNvPr id="14" name="Straight Connector 117">
              <a:extLst>
                <a:ext uri="{FF2B5EF4-FFF2-40B4-BE49-F238E27FC236}">
                  <a16:creationId xmlns:a16="http://schemas.microsoft.com/office/drawing/2014/main" id="{A3A3DD49-3BC8-D24A-BD4B-ECC349C3C777}"/>
                </a:ext>
              </a:extLst>
            </p:cNvPr>
            <p:cNvCxnSpPr>
              <a:cxnSpLocks/>
            </p:cNvCxnSpPr>
            <p:nvPr/>
          </p:nvCxnSpPr>
          <p:spPr>
            <a:xfrm>
              <a:off x="3928737" y="1585732"/>
              <a:ext cx="0" cy="6516546"/>
            </a:xfrm>
            <a:prstGeom prst="line">
              <a:avLst/>
            </a:prstGeom>
            <a:noFill/>
            <a:ln w="12700" cap="flat" cmpd="sng" algn="ctr">
              <a:gradFill>
                <a:gsLst>
                  <a:gs pos="0">
                    <a:srgbClr val="FCFBFD">
                      <a:alpha val="20000"/>
                    </a:srgbClr>
                  </a:gs>
                  <a:gs pos="65000">
                    <a:srgbClr val="FCFBFD"/>
                  </a:gs>
                  <a:gs pos="41000">
                    <a:srgbClr val="FF9900">
                      <a:lumMod val="5000"/>
                      <a:lumOff val="95000"/>
                    </a:srgbClr>
                  </a:gs>
                  <a:gs pos="100000">
                    <a:srgbClr val="000000">
                      <a:alpha val="20000"/>
                    </a:srgbClr>
                  </a:gs>
                </a:gsLst>
                <a:lin ang="5400000" scaled="0"/>
              </a:gradFill>
              <a:prstDash val="solid"/>
            </a:ln>
            <a:effectLst/>
          </p:spPr>
        </p:cxnSp>
        <p:sp>
          <p:nvSpPr>
            <p:cNvPr id="15" name="Oval 16">
              <a:extLst>
                <a:ext uri="{FF2B5EF4-FFF2-40B4-BE49-F238E27FC236}">
                  <a16:creationId xmlns:a16="http://schemas.microsoft.com/office/drawing/2014/main" id="{08DCD737-5B6C-B648-AE4D-2D409C042BC0}"/>
                </a:ext>
              </a:extLst>
            </p:cNvPr>
            <p:cNvSpPr/>
            <p:nvPr/>
          </p:nvSpPr>
          <p:spPr bwMode="auto">
            <a:xfrm>
              <a:off x="3639313" y="4437889"/>
              <a:ext cx="579118" cy="579118"/>
            </a:xfrm>
            <a:prstGeom prst="ellipse">
              <a:avLst/>
            </a:prstGeom>
            <a:solidFill>
              <a:srgbClr val="232F3E"/>
            </a:solidFill>
            <a:ln w="19050" cap="flat" cmpd="sng" algn="ctr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Amazon Ember" panose="020B0603020204020204" pitchFamily="34" charset="0"/>
              </a:endParaRPr>
            </a:p>
          </p:txBody>
        </p:sp>
        <p:sp>
          <p:nvSpPr>
            <p:cNvPr id="16" name="Plus Sign 17">
              <a:extLst>
                <a:ext uri="{FF2B5EF4-FFF2-40B4-BE49-F238E27FC236}">
                  <a16:creationId xmlns:a16="http://schemas.microsoft.com/office/drawing/2014/main" id="{9A693113-59A2-7544-9C4E-974E9A10D267}"/>
                </a:ext>
              </a:extLst>
            </p:cNvPr>
            <p:cNvSpPr/>
            <p:nvPr/>
          </p:nvSpPr>
          <p:spPr bwMode="auto">
            <a:xfrm>
              <a:off x="3716655" y="4521055"/>
              <a:ext cx="412786" cy="412786"/>
            </a:xfrm>
            <a:prstGeom prst="mathPlus">
              <a:avLst/>
            </a:prstGeom>
            <a:solidFill>
              <a:srgbClr val="232F3E"/>
            </a:solidFill>
            <a:ln w="9525" cap="flat" cmpd="sng" algn="ctr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Amazon Ember" panose="020B0603020204020204" pitchFamily="34" charset="0"/>
              </a:endParaRPr>
            </a:p>
          </p:txBody>
        </p:sp>
      </p:grpSp>
      <p:grpSp>
        <p:nvGrpSpPr>
          <p:cNvPr id="17" name="Group 12">
            <a:extLst>
              <a:ext uri="{FF2B5EF4-FFF2-40B4-BE49-F238E27FC236}">
                <a16:creationId xmlns:a16="http://schemas.microsoft.com/office/drawing/2014/main" id="{66E76E62-B1F3-1F4B-B2DE-75E5194E2D3A}"/>
              </a:ext>
            </a:extLst>
          </p:cNvPr>
          <p:cNvGrpSpPr/>
          <p:nvPr/>
        </p:nvGrpSpPr>
        <p:grpSpPr>
          <a:xfrm>
            <a:off x="10407860" y="1384969"/>
            <a:ext cx="579118" cy="6516546"/>
            <a:chOff x="10407860" y="1582453"/>
            <a:chExt cx="579118" cy="6516546"/>
          </a:xfrm>
        </p:grpSpPr>
        <p:cxnSp>
          <p:nvCxnSpPr>
            <p:cNvPr id="18" name="Straight Connector 126">
              <a:extLst>
                <a:ext uri="{FF2B5EF4-FFF2-40B4-BE49-F238E27FC236}">
                  <a16:creationId xmlns:a16="http://schemas.microsoft.com/office/drawing/2014/main" id="{877C289C-12E4-9345-87CF-1BD5486514E0}"/>
                </a:ext>
              </a:extLst>
            </p:cNvPr>
            <p:cNvCxnSpPr>
              <a:cxnSpLocks/>
            </p:cNvCxnSpPr>
            <p:nvPr/>
          </p:nvCxnSpPr>
          <p:spPr>
            <a:xfrm>
              <a:off x="10697284" y="1582453"/>
              <a:ext cx="0" cy="6516546"/>
            </a:xfrm>
            <a:prstGeom prst="line">
              <a:avLst/>
            </a:prstGeom>
            <a:noFill/>
            <a:ln w="12700" cap="flat" cmpd="sng" algn="ctr">
              <a:gradFill>
                <a:gsLst>
                  <a:gs pos="0">
                    <a:srgbClr val="FCFBFD">
                      <a:alpha val="20000"/>
                    </a:srgbClr>
                  </a:gs>
                  <a:gs pos="65000">
                    <a:srgbClr val="FCFBFD"/>
                  </a:gs>
                  <a:gs pos="41000">
                    <a:srgbClr val="FF9900">
                      <a:lumMod val="5000"/>
                      <a:lumOff val="95000"/>
                    </a:srgbClr>
                  </a:gs>
                  <a:gs pos="100000">
                    <a:srgbClr val="000000">
                      <a:alpha val="20000"/>
                    </a:srgbClr>
                  </a:gs>
                </a:gsLst>
                <a:lin ang="5400000" scaled="0"/>
              </a:gradFill>
              <a:prstDash val="solid"/>
            </a:ln>
            <a:effectLst/>
          </p:spPr>
        </p:cxnSp>
        <p:sp>
          <p:nvSpPr>
            <p:cNvPr id="19" name="Oval 127">
              <a:extLst>
                <a:ext uri="{FF2B5EF4-FFF2-40B4-BE49-F238E27FC236}">
                  <a16:creationId xmlns:a16="http://schemas.microsoft.com/office/drawing/2014/main" id="{2979F7F4-0D4E-154F-926D-044E262E637F}"/>
                </a:ext>
              </a:extLst>
            </p:cNvPr>
            <p:cNvSpPr/>
            <p:nvPr/>
          </p:nvSpPr>
          <p:spPr bwMode="auto">
            <a:xfrm>
              <a:off x="10407860" y="4434610"/>
              <a:ext cx="579118" cy="579118"/>
            </a:xfrm>
            <a:prstGeom prst="ellipse">
              <a:avLst/>
            </a:prstGeom>
            <a:solidFill>
              <a:srgbClr val="232F3E"/>
            </a:solidFill>
            <a:ln w="19050" cap="flat" cmpd="sng" algn="ctr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Amazon Ember" panose="020B0603020204020204" pitchFamily="34" charset="0"/>
              </a:endParaRPr>
            </a:p>
          </p:txBody>
        </p:sp>
        <p:sp>
          <p:nvSpPr>
            <p:cNvPr id="20" name="Equals 209">
              <a:extLst>
                <a:ext uri="{FF2B5EF4-FFF2-40B4-BE49-F238E27FC236}">
                  <a16:creationId xmlns:a16="http://schemas.microsoft.com/office/drawing/2014/main" id="{9B5411B5-C059-794A-A7E0-2F0134576FCF}"/>
                </a:ext>
              </a:extLst>
            </p:cNvPr>
            <p:cNvSpPr/>
            <p:nvPr/>
          </p:nvSpPr>
          <p:spPr bwMode="auto">
            <a:xfrm>
              <a:off x="10504234" y="4542346"/>
              <a:ext cx="370204" cy="370204"/>
            </a:xfrm>
            <a:prstGeom prst="mathEqual">
              <a:avLst/>
            </a:prstGeom>
            <a:solidFill>
              <a:srgbClr val="232F3E"/>
            </a:solidFill>
            <a:ln w="9525" cap="flat" cmpd="sng" algn="ctr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Amazon Ember" panose="020B0603020204020204" pitchFamily="34" charset="0"/>
              </a:endParaRPr>
            </a:p>
          </p:txBody>
        </p:sp>
      </p:grpSp>
      <p:grpSp>
        <p:nvGrpSpPr>
          <p:cNvPr id="21" name="Group 5">
            <a:extLst>
              <a:ext uri="{FF2B5EF4-FFF2-40B4-BE49-F238E27FC236}">
                <a16:creationId xmlns:a16="http://schemas.microsoft.com/office/drawing/2014/main" id="{CEBDA591-83CB-E946-AF1B-BF6596E1C1F5}"/>
              </a:ext>
            </a:extLst>
          </p:cNvPr>
          <p:cNvGrpSpPr/>
          <p:nvPr/>
        </p:nvGrpSpPr>
        <p:grpSpPr>
          <a:xfrm>
            <a:off x="678951" y="1506518"/>
            <a:ext cx="3131509" cy="4832795"/>
            <a:chOff x="678950" y="1506517"/>
            <a:chExt cx="3131509" cy="4832795"/>
          </a:xfrm>
        </p:grpSpPr>
        <p:sp>
          <p:nvSpPr>
            <p:cNvPr id="22" name="TextBox 219">
              <a:extLst>
                <a:ext uri="{FF2B5EF4-FFF2-40B4-BE49-F238E27FC236}">
                  <a16:creationId xmlns:a16="http://schemas.microsoft.com/office/drawing/2014/main" id="{FFEA7BCE-D213-F04F-8ED8-71C29398BA27}"/>
                </a:ext>
              </a:extLst>
            </p:cNvPr>
            <p:cNvSpPr txBox="1"/>
            <p:nvPr/>
          </p:nvSpPr>
          <p:spPr>
            <a:xfrm>
              <a:off x="678950" y="1506517"/>
              <a:ext cx="3131509" cy="579118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 anchor="ctr">
              <a:noAutofit/>
            </a:bodyPr>
            <a:lstStyle/>
            <a:p>
              <a:pPr algn="ctr" defTabSz="10969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ts val="1800"/>
                </a:spcAft>
                <a:defRPr/>
              </a:pPr>
              <a:r>
                <a:rPr lang="zh-CN" altLang="en-US" sz="2200" b="1" spc="301" dirty="0">
                  <a:gradFill>
                    <a:gsLst>
                      <a:gs pos="100000">
                        <a:srgbClr val="FFFFFF"/>
                      </a:gs>
                      <a:gs pos="12000">
                        <a:srgbClr val="FFFFFF"/>
                      </a:gs>
                    </a:gsLst>
                  </a:gradFill>
                  <a:latin typeface="+mn-ea"/>
                </a:rPr>
                <a:t>类别</a:t>
              </a:r>
            </a:p>
          </p:txBody>
        </p:sp>
        <p:sp>
          <p:nvSpPr>
            <p:cNvPr id="23" name="TextBox 232">
              <a:extLst>
                <a:ext uri="{FF2B5EF4-FFF2-40B4-BE49-F238E27FC236}">
                  <a16:creationId xmlns:a16="http://schemas.microsoft.com/office/drawing/2014/main" id="{6809F82A-6F19-0545-8C0E-A4AA8A718A4E}"/>
                </a:ext>
              </a:extLst>
            </p:cNvPr>
            <p:cNvSpPr txBox="1"/>
            <p:nvPr/>
          </p:nvSpPr>
          <p:spPr>
            <a:xfrm>
              <a:off x="678950" y="2433203"/>
              <a:ext cx="3131509" cy="39061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2880" tIns="146304" rIns="182880" bIns="146304" rtlCol="0" anchor="ctr">
              <a:noAutofit/>
            </a:bodyPr>
            <a:lstStyle/>
            <a:p>
              <a:pPr algn="ctr" defTabSz="10969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ts val="1800"/>
                </a:spcAft>
                <a:defRPr/>
              </a:pPr>
              <a:r>
                <a:rPr lang="zh-CN" altLang="en-US" sz="1800" dirty="0">
                  <a:gradFill>
                    <a:gsLst>
                      <a:gs pos="100000">
                        <a:srgbClr val="FFFFFF"/>
                      </a:gs>
                      <a:gs pos="12000">
                        <a:srgbClr val="FFFFFF"/>
                      </a:gs>
                    </a:gsLst>
                    <a:lin ang="5400000" scaled="0"/>
                  </a:gradFill>
                  <a:latin typeface="+mn-ea"/>
                  <a:cs typeface="Amazon Ember" panose="020B0603020204020204" pitchFamily="34" charset="0"/>
                </a:rPr>
                <a:t>通用型</a:t>
              </a:r>
            </a:p>
            <a:p>
              <a:pPr algn="ctr" defTabSz="10969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ts val="1800"/>
                </a:spcAft>
                <a:defRPr/>
              </a:pPr>
              <a:r>
                <a:rPr lang="zh-CN" altLang="en-US" sz="1800" dirty="0">
                  <a:gradFill>
                    <a:gsLst>
                      <a:gs pos="100000">
                        <a:srgbClr val="FFFFFF"/>
                      </a:gs>
                      <a:gs pos="12000">
                        <a:srgbClr val="FFFFFF"/>
                      </a:gs>
                    </a:gsLst>
                    <a:lin ang="5400000" scaled="0"/>
                  </a:gradFill>
                  <a:latin typeface="+mn-ea"/>
                  <a:cs typeface="Amazon Ember" panose="020B0603020204020204" pitchFamily="34" charset="0"/>
                </a:rPr>
                <a:t>突增性能</a:t>
              </a:r>
            </a:p>
            <a:p>
              <a:pPr algn="ctr" defTabSz="10969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ts val="1800"/>
                </a:spcAft>
                <a:defRPr/>
              </a:pPr>
              <a:r>
                <a:rPr lang="zh-CN" altLang="en-US" sz="1800" dirty="0">
                  <a:gradFill>
                    <a:gsLst>
                      <a:gs pos="100000">
                        <a:srgbClr val="FFFFFF"/>
                      </a:gs>
                      <a:gs pos="12000">
                        <a:srgbClr val="FFFFFF"/>
                      </a:gs>
                    </a:gsLst>
                    <a:lin ang="5400000" scaled="0"/>
                  </a:gradFill>
                  <a:latin typeface="+mn-ea"/>
                  <a:cs typeface="Amazon Ember" panose="020B0603020204020204" pitchFamily="34" charset="0"/>
                </a:rPr>
                <a:t>计算密集</a:t>
              </a:r>
            </a:p>
            <a:p>
              <a:pPr algn="ctr" defTabSz="10969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ts val="1800"/>
                </a:spcAft>
                <a:defRPr/>
              </a:pPr>
              <a:r>
                <a:rPr lang="zh-CN" altLang="en-US" sz="1800" dirty="0">
                  <a:gradFill>
                    <a:gsLst>
                      <a:gs pos="100000">
                        <a:srgbClr val="FFFFFF"/>
                      </a:gs>
                      <a:gs pos="12000">
                        <a:srgbClr val="FFFFFF"/>
                      </a:gs>
                    </a:gsLst>
                    <a:lin ang="5400000" scaled="0"/>
                  </a:gradFill>
                  <a:latin typeface="+mn-ea"/>
                  <a:cs typeface="Amazon Ember" panose="020B0603020204020204" pitchFamily="34" charset="0"/>
                </a:rPr>
                <a:t>内存密集</a:t>
              </a:r>
            </a:p>
            <a:p>
              <a:pPr algn="ctr" defTabSz="10969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ts val="1800"/>
                </a:spcAft>
                <a:defRPr/>
              </a:pPr>
              <a:r>
                <a:rPr lang="zh-CN" altLang="en-US" sz="1800" dirty="0">
                  <a:gradFill>
                    <a:gsLst>
                      <a:gs pos="100000">
                        <a:srgbClr val="FFFFFF"/>
                      </a:gs>
                      <a:gs pos="12000">
                        <a:srgbClr val="FFFFFF"/>
                      </a:gs>
                    </a:gsLst>
                    <a:lin ang="5400000" scaled="0"/>
                  </a:gradFill>
                  <a:latin typeface="+mn-ea"/>
                  <a:cs typeface="Amazon Ember" panose="020B0603020204020204" pitchFamily="34" charset="0"/>
                </a:rPr>
                <a:t>存储</a:t>
              </a:r>
              <a:r>
                <a:rPr lang="en-US" altLang="zh-CN" sz="1800" dirty="0">
                  <a:gradFill>
                    <a:gsLst>
                      <a:gs pos="100000">
                        <a:srgbClr val="FFFFFF"/>
                      </a:gs>
                      <a:gs pos="12000">
                        <a:srgbClr val="FFFFFF"/>
                      </a:gs>
                    </a:gsLst>
                    <a:lin ang="5400000" scaled="0"/>
                  </a:gradFill>
                  <a:latin typeface="+mn-ea"/>
                  <a:cs typeface="Amazon Ember" panose="020B0603020204020204" pitchFamily="34" charset="0"/>
                </a:rPr>
                <a:t>(</a:t>
              </a:r>
              <a:r>
                <a:rPr lang="zh-CN" altLang="en-US" sz="1800" dirty="0">
                  <a:gradFill>
                    <a:gsLst>
                      <a:gs pos="100000">
                        <a:srgbClr val="FFFFFF"/>
                      </a:gs>
                      <a:gs pos="12000">
                        <a:srgbClr val="FFFFFF"/>
                      </a:gs>
                    </a:gsLst>
                    <a:lin ang="5400000" scaled="0"/>
                  </a:gradFill>
                  <a:latin typeface="+mn-ea"/>
                  <a:cs typeface="Amazon Ember" panose="020B0603020204020204" pitchFamily="34" charset="0"/>
                </a:rPr>
                <a:t>高 </a:t>
              </a:r>
              <a:r>
                <a:rPr lang="en-US" altLang="zh-CN" sz="1800" dirty="0">
                  <a:gradFill>
                    <a:gsLst>
                      <a:gs pos="100000">
                        <a:srgbClr val="FFFFFF"/>
                      </a:gs>
                      <a:gs pos="12000">
                        <a:srgbClr val="FFFFFF"/>
                      </a:gs>
                    </a:gsLst>
                    <a:lin ang="5400000" scaled="0"/>
                  </a:gradFill>
                  <a:latin typeface="+mn-ea"/>
                  <a:cs typeface="Amazon Ember" panose="020B0603020204020204" pitchFamily="34" charset="0"/>
                </a:rPr>
                <a:t>I/O)</a:t>
              </a:r>
              <a:endParaRPr lang="zh-CN" altLang="en-US" sz="1800" dirty="0">
                <a:gradFill>
                  <a:gsLst>
                    <a:gs pos="100000">
                      <a:srgbClr val="FFFFFF"/>
                    </a:gs>
                    <a:gs pos="12000">
                      <a:srgbClr val="FFFFFF"/>
                    </a:gs>
                  </a:gsLst>
                  <a:lin ang="5400000" scaled="0"/>
                </a:gradFill>
                <a:latin typeface="+mn-ea"/>
                <a:cs typeface="Amazon Ember" panose="020B0603020204020204" pitchFamily="34" charset="0"/>
              </a:endParaRPr>
            </a:p>
            <a:p>
              <a:pPr algn="ctr" defTabSz="10969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ts val="1800"/>
                </a:spcAft>
                <a:defRPr/>
              </a:pPr>
              <a:r>
                <a:rPr lang="zh-CN" altLang="en-US" sz="1800" dirty="0">
                  <a:gradFill>
                    <a:gsLst>
                      <a:gs pos="100000">
                        <a:srgbClr val="FFFFFF"/>
                      </a:gs>
                      <a:gs pos="12000">
                        <a:srgbClr val="FFFFFF"/>
                      </a:gs>
                    </a:gsLst>
                    <a:lin ang="5400000" scaled="0"/>
                  </a:gradFill>
                  <a:latin typeface="+mn-ea"/>
                  <a:cs typeface="Amazon Ember" panose="020B0603020204020204" pitchFamily="34" charset="0"/>
                </a:rPr>
                <a:t>存储密集</a:t>
              </a:r>
            </a:p>
            <a:p>
              <a:pPr algn="ctr" defTabSz="10969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ts val="1800"/>
                </a:spcAft>
                <a:defRPr/>
              </a:pPr>
              <a:r>
                <a:rPr lang="en-US" altLang="zh-CN" sz="1800" dirty="0">
                  <a:gradFill>
                    <a:gsLst>
                      <a:gs pos="100000">
                        <a:srgbClr val="FFFFFF"/>
                      </a:gs>
                      <a:gs pos="12000">
                        <a:srgbClr val="FFFFFF"/>
                      </a:gs>
                    </a:gsLst>
                    <a:lin ang="5400000" scaled="0"/>
                  </a:gradFill>
                  <a:latin typeface="+mn-ea"/>
                  <a:cs typeface="Amazon Ember" panose="020B0603020204020204" pitchFamily="34" charset="0"/>
                </a:rPr>
                <a:t>GPU </a:t>
              </a:r>
              <a:r>
                <a:rPr lang="zh-CN" altLang="en-US" sz="1800" dirty="0">
                  <a:gradFill>
                    <a:gsLst>
                      <a:gs pos="100000">
                        <a:srgbClr val="FFFFFF"/>
                      </a:gs>
                      <a:gs pos="12000">
                        <a:srgbClr val="FFFFFF"/>
                      </a:gs>
                    </a:gsLst>
                    <a:lin ang="5400000" scaled="0"/>
                  </a:gradFill>
                  <a:latin typeface="+mn-ea"/>
                  <a:cs typeface="Amazon Ember" panose="020B0603020204020204" pitchFamily="34" charset="0"/>
                </a:rPr>
                <a:t>计算</a:t>
              </a:r>
            </a:p>
            <a:p>
              <a:pPr algn="ctr" defTabSz="10969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ts val="1800"/>
                </a:spcAft>
                <a:defRPr/>
              </a:pPr>
              <a:r>
                <a:rPr lang="zh-CN" altLang="en-US" sz="1800" dirty="0">
                  <a:gradFill>
                    <a:gsLst>
                      <a:gs pos="100000">
                        <a:srgbClr val="FFFFFF"/>
                      </a:gs>
                      <a:gs pos="12000">
                        <a:srgbClr val="FFFFFF"/>
                      </a:gs>
                    </a:gsLst>
                    <a:lin ang="5400000" scaled="0"/>
                  </a:gradFill>
                  <a:latin typeface="+mn-ea"/>
                  <a:cs typeface="Amazon Ember" panose="020B0603020204020204" pitchFamily="34" charset="0"/>
                </a:rPr>
                <a:t>图形密集</a:t>
              </a:r>
            </a:p>
          </p:txBody>
        </p:sp>
      </p:grpSp>
      <p:grpSp>
        <p:nvGrpSpPr>
          <p:cNvPr id="24" name="Group 4">
            <a:extLst>
              <a:ext uri="{FF2B5EF4-FFF2-40B4-BE49-F238E27FC236}">
                <a16:creationId xmlns:a16="http://schemas.microsoft.com/office/drawing/2014/main" id="{04FF6916-9991-4346-A593-5155A94EF0BC}"/>
              </a:ext>
            </a:extLst>
          </p:cNvPr>
          <p:cNvGrpSpPr/>
          <p:nvPr/>
        </p:nvGrpSpPr>
        <p:grpSpPr>
          <a:xfrm>
            <a:off x="4035109" y="1506517"/>
            <a:ext cx="3163546" cy="5465042"/>
            <a:chOff x="4035108" y="1506517"/>
            <a:chExt cx="3163546" cy="5465042"/>
          </a:xfrm>
        </p:grpSpPr>
        <p:sp>
          <p:nvSpPr>
            <p:cNvPr id="25" name="TextBox 212">
              <a:extLst>
                <a:ext uri="{FF2B5EF4-FFF2-40B4-BE49-F238E27FC236}">
                  <a16:creationId xmlns:a16="http://schemas.microsoft.com/office/drawing/2014/main" id="{6F8F4AE7-AAB1-6E46-B119-27BFB27E28AD}"/>
                </a:ext>
              </a:extLst>
            </p:cNvPr>
            <p:cNvSpPr txBox="1"/>
            <p:nvPr/>
          </p:nvSpPr>
          <p:spPr>
            <a:xfrm>
              <a:off x="4035108" y="1506517"/>
              <a:ext cx="3160518" cy="579118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ct val="90000"/>
                </a:lnSpc>
                <a:spcAft>
                  <a:spcPts val="1800"/>
                </a:spcAft>
                <a:defRPr sz="2200" b="1" spc="300"/>
              </a:lvl1pPr>
            </a:lstStyle>
            <a:p>
              <a:pPr defTabSz="1096963" eaLnBrk="0" fontAlgn="base" hangingPunct="0">
                <a:spcBef>
                  <a:spcPct val="0"/>
                </a:spcBef>
                <a:defRPr/>
              </a:pPr>
              <a:r>
                <a:rPr lang="zh-CN" altLang="en-US" spc="301" dirty="0">
                  <a:gradFill>
                    <a:gsLst>
                      <a:gs pos="100000">
                        <a:srgbClr val="FFFFFF"/>
                      </a:gs>
                      <a:gs pos="12000">
                        <a:srgbClr val="FFFFFF"/>
                      </a:gs>
                    </a:gsLst>
                  </a:gradFill>
                  <a:latin typeface="+mn-ea"/>
                </a:rPr>
                <a:t>能力</a:t>
              </a:r>
            </a:p>
          </p:txBody>
        </p:sp>
        <p:sp>
          <p:nvSpPr>
            <p:cNvPr id="26" name="TextBox 210">
              <a:extLst>
                <a:ext uri="{FF2B5EF4-FFF2-40B4-BE49-F238E27FC236}">
                  <a16:creationId xmlns:a16="http://schemas.microsoft.com/office/drawing/2014/main" id="{5240FF5E-4438-A84B-92DD-BB4B04C159AF}"/>
                </a:ext>
              </a:extLst>
            </p:cNvPr>
            <p:cNvSpPr txBox="1"/>
            <p:nvPr/>
          </p:nvSpPr>
          <p:spPr>
            <a:xfrm>
              <a:off x="4037030" y="2149098"/>
              <a:ext cx="3161624" cy="48224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2880" tIns="146304" rIns="182880" bIns="146304" rtlCol="0" anchor="ctr">
              <a:noAutofit/>
            </a:bodyPr>
            <a:lstStyle/>
            <a:p>
              <a:pPr algn="ctr" defTabSz="10969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defRPr/>
              </a:pPr>
              <a:r>
                <a:rPr lang="zh-CN" altLang="en-US" sz="1800" dirty="0">
                  <a:gradFill>
                    <a:gsLst>
                      <a:gs pos="100000">
                        <a:srgbClr val="FFFFFF"/>
                      </a:gs>
                      <a:gs pos="12000">
                        <a:srgbClr val="FFFFFF"/>
                      </a:gs>
                    </a:gsLst>
                  </a:gradFill>
                  <a:latin typeface="+mn-ea"/>
                  <a:cs typeface="Amazon Ember" panose="020B0603020204020204" pitchFamily="34" charset="0"/>
                </a:rPr>
                <a:t>处理器选择</a:t>
              </a:r>
              <a:br>
                <a:rPr lang="zh-CN" altLang="en-US" sz="1800" dirty="0">
                  <a:solidFill>
                    <a:srgbClr val="FFFFFF"/>
                  </a:solidFill>
                  <a:latin typeface="+mn-ea"/>
                  <a:cs typeface="Amazon Ember" panose="020B0603020204020204" pitchFamily="34" charset="0"/>
                </a:rPr>
              </a:br>
              <a:r>
                <a:rPr lang="en-US" altLang="zh-CN" sz="1800" dirty="0">
                  <a:gradFill>
                    <a:gsLst>
                      <a:gs pos="100000">
                        <a:srgbClr val="FFFFFF">
                          <a:lumMod val="65000"/>
                        </a:srgbClr>
                      </a:gs>
                      <a:gs pos="12000">
                        <a:srgbClr val="FFFFFF">
                          <a:lumMod val="65000"/>
                        </a:srgbClr>
                      </a:gs>
                    </a:gsLst>
                  </a:gradFill>
                  <a:latin typeface="+mn-ea"/>
                  <a:cs typeface="Amazon Ember" panose="020B0603020204020204" pitchFamily="34" charset="0"/>
                </a:rPr>
                <a:t>(Graviton2, Intel, AMD)</a:t>
              </a:r>
              <a:endParaRPr lang="zh-CN" altLang="en-US" sz="1800" dirty="0">
                <a:gradFill>
                  <a:gsLst>
                    <a:gs pos="100000">
                      <a:srgbClr val="FFFFFF">
                        <a:lumMod val="65000"/>
                      </a:srgbClr>
                    </a:gs>
                    <a:gs pos="12000">
                      <a:srgbClr val="FFFFFF">
                        <a:lumMod val="65000"/>
                      </a:srgbClr>
                    </a:gs>
                  </a:gsLst>
                </a:gradFill>
                <a:latin typeface="+mn-ea"/>
                <a:cs typeface="Amazon Ember" panose="020B0603020204020204" pitchFamily="34" charset="0"/>
              </a:endParaRPr>
            </a:p>
            <a:p>
              <a:pPr algn="ctr" defTabSz="10969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defRPr/>
              </a:pPr>
              <a:r>
                <a:rPr lang="zh-CN" altLang="en-US" sz="1800" dirty="0">
                  <a:gradFill>
                    <a:gsLst>
                      <a:gs pos="100000">
                        <a:srgbClr val="FFFFFF"/>
                      </a:gs>
                      <a:gs pos="12000">
                        <a:srgbClr val="FFFFFF"/>
                      </a:gs>
                    </a:gsLst>
                  </a:gradFill>
                  <a:latin typeface="+mn-ea"/>
                  <a:cs typeface="Amazon Ember" panose="020B0603020204020204" pitchFamily="34" charset="0"/>
                </a:rPr>
                <a:t>高速处理器</a:t>
              </a:r>
              <a:br>
                <a:rPr lang="zh-CN" altLang="en-US" sz="1800" dirty="0">
                  <a:solidFill>
                    <a:srgbClr val="FFFFFF"/>
                  </a:solidFill>
                  <a:latin typeface="+mn-ea"/>
                  <a:cs typeface="Amazon Ember" panose="020B0603020204020204" pitchFamily="34" charset="0"/>
                </a:rPr>
              </a:br>
              <a:r>
                <a:rPr lang="en-US" altLang="zh-CN" sz="1800" dirty="0">
                  <a:gradFill>
                    <a:gsLst>
                      <a:gs pos="100000">
                        <a:srgbClr val="FFFFFF">
                          <a:lumMod val="65000"/>
                        </a:srgbClr>
                      </a:gs>
                      <a:gs pos="12000">
                        <a:srgbClr val="FFFFFF">
                          <a:lumMod val="65000"/>
                        </a:srgbClr>
                      </a:gs>
                    </a:gsLst>
                  </a:gradFill>
                  <a:latin typeface="+mn-ea"/>
                  <a:cs typeface="Amazon Ember" panose="020B0603020204020204" pitchFamily="34" charset="0"/>
                </a:rPr>
                <a:t>(up to 4.5 GHz)</a:t>
              </a:r>
              <a:endParaRPr lang="zh-CN" altLang="en-US" sz="1800" dirty="0">
                <a:gradFill>
                  <a:gsLst>
                    <a:gs pos="100000">
                      <a:srgbClr val="FFFFFF">
                        <a:lumMod val="65000"/>
                      </a:srgbClr>
                    </a:gs>
                    <a:gs pos="12000">
                      <a:srgbClr val="FFFFFF">
                        <a:lumMod val="65000"/>
                      </a:srgbClr>
                    </a:gs>
                  </a:gsLst>
                </a:gradFill>
                <a:latin typeface="+mn-ea"/>
                <a:cs typeface="Amazon Ember" panose="020B0603020204020204" pitchFamily="34" charset="0"/>
              </a:endParaRPr>
            </a:p>
            <a:p>
              <a:pPr algn="ctr" defTabSz="10969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defRPr/>
              </a:pPr>
              <a:r>
                <a:rPr lang="zh-CN" altLang="en-US" sz="1800" dirty="0">
                  <a:gradFill>
                    <a:gsLst>
                      <a:gs pos="100000">
                        <a:srgbClr val="FFFFFF"/>
                      </a:gs>
                      <a:gs pos="12000">
                        <a:srgbClr val="FFFFFF"/>
                      </a:gs>
                    </a:gsLst>
                  </a:gradFill>
                  <a:latin typeface="+mn-ea"/>
                  <a:cs typeface="Amazon Ember" panose="020B0603020204020204" pitchFamily="34" charset="0"/>
                </a:rPr>
                <a:t>大量内存</a:t>
              </a:r>
              <a:br>
                <a:rPr lang="zh-CN" altLang="en-US" sz="1800" dirty="0">
                  <a:solidFill>
                    <a:srgbClr val="FFFFFF"/>
                  </a:solidFill>
                  <a:latin typeface="+mn-ea"/>
                  <a:cs typeface="Amazon Ember" panose="020B0603020204020204" pitchFamily="34" charset="0"/>
                </a:rPr>
              </a:br>
              <a:r>
                <a:rPr lang="en-US" altLang="zh-CN" sz="1800" dirty="0">
                  <a:gradFill>
                    <a:gsLst>
                      <a:gs pos="100000">
                        <a:srgbClr val="FFFFFF">
                          <a:lumMod val="65000"/>
                        </a:srgbClr>
                      </a:gs>
                      <a:gs pos="12000">
                        <a:srgbClr val="FFFFFF">
                          <a:lumMod val="65000"/>
                        </a:srgbClr>
                      </a:gs>
                    </a:gsLst>
                  </a:gradFill>
                  <a:latin typeface="+mn-ea"/>
                  <a:cs typeface="Amazon Ember" panose="020B0603020204020204" pitchFamily="34" charset="0"/>
                </a:rPr>
                <a:t>(up to 24 TiB)</a:t>
              </a:r>
              <a:endParaRPr lang="zh-CN" altLang="en-US" sz="1800" dirty="0">
                <a:gradFill>
                  <a:gsLst>
                    <a:gs pos="100000">
                      <a:srgbClr val="FFFFFF">
                        <a:lumMod val="65000"/>
                      </a:srgbClr>
                    </a:gs>
                    <a:gs pos="12000">
                      <a:srgbClr val="FFFFFF">
                        <a:lumMod val="65000"/>
                      </a:srgbClr>
                    </a:gs>
                  </a:gsLst>
                </a:gradFill>
                <a:latin typeface="+mn-ea"/>
                <a:cs typeface="Amazon Ember" panose="020B0603020204020204" pitchFamily="34" charset="0"/>
              </a:endParaRPr>
            </a:p>
            <a:p>
              <a:pPr algn="ctr" defTabSz="10969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defRPr/>
              </a:pPr>
              <a:r>
                <a:rPr lang="zh-CN" altLang="en-US" sz="1800" dirty="0">
                  <a:gradFill>
                    <a:gsLst>
                      <a:gs pos="100000">
                        <a:srgbClr val="FFFFFF"/>
                      </a:gs>
                      <a:gs pos="12000">
                        <a:srgbClr val="FFFFFF"/>
                      </a:gs>
                    </a:gsLst>
                  </a:gradFill>
                  <a:latin typeface="+mn-ea"/>
                  <a:cs typeface="Amazon Ember" panose="020B0603020204020204" pitchFamily="34" charset="0"/>
                </a:rPr>
                <a:t>实例存储</a:t>
              </a:r>
              <a:br>
                <a:rPr lang="zh-CN" altLang="en-US" sz="1800" dirty="0">
                  <a:solidFill>
                    <a:srgbClr val="FFFFFF"/>
                  </a:solidFill>
                  <a:latin typeface="+mn-ea"/>
                  <a:cs typeface="Amazon Ember" panose="020B0603020204020204" pitchFamily="34" charset="0"/>
                </a:rPr>
              </a:br>
              <a:r>
                <a:rPr lang="en-US" altLang="zh-CN" sz="1800" dirty="0">
                  <a:gradFill>
                    <a:gsLst>
                      <a:gs pos="100000">
                        <a:srgbClr val="FFFFFF">
                          <a:lumMod val="65000"/>
                        </a:srgbClr>
                      </a:gs>
                      <a:gs pos="12000">
                        <a:srgbClr val="FFFFFF">
                          <a:lumMod val="65000"/>
                        </a:srgbClr>
                      </a:gs>
                    </a:gsLst>
                  </a:gradFill>
                  <a:latin typeface="+mn-ea"/>
                  <a:cs typeface="Amazon Ember" panose="020B0603020204020204" pitchFamily="34" charset="0"/>
                </a:rPr>
                <a:t>(HDD, SSD</a:t>
              </a:r>
              <a:r>
                <a:rPr lang="zh-CN" altLang="en-US" sz="1800" dirty="0">
                  <a:gradFill>
                    <a:gsLst>
                      <a:gs pos="100000">
                        <a:srgbClr val="FFFFFF">
                          <a:lumMod val="65000"/>
                        </a:srgbClr>
                      </a:gs>
                      <a:gs pos="12000">
                        <a:srgbClr val="FFFFFF">
                          <a:lumMod val="65000"/>
                        </a:srgbClr>
                      </a:gs>
                    </a:gsLst>
                  </a:gradFill>
                  <a:latin typeface="+mn-ea"/>
                  <a:cs typeface="Amazon Ember" panose="020B0603020204020204" pitchFamily="34" charset="0"/>
                </a:rPr>
                <a:t> </a:t>
              </a:r>
              <a:r>
                <a:rPr lang="en-US" altLang="zh-CN" sz="1800" dirty="0">
                  <a:gradFill>
                    <a:gsLst>
                      <a:gs pos="100000">
                        <a:srgbClr val="FFFFFF">
                          <a:lumMod val="65000"/>
                        </a:srgbClr>
                      </a:gs>
                      <a:gs pos="12000">
                        <a:srgbClr val="FFFFFF">
                          <a:lumMod val="65000"/>
                        </a:srgbClr>
                      </a:gs>
                    </a:gsLst>
                  </a:gradFill>
                  <a:latin typeface="+mn-ea"/>
                  <a:cs typeface="Amazon Ember" panose="020B0603020204020204" pitchFamily="34" charset="0"/>
                </a:rPr>
                <a:t>and </a:t>
              </a:r>
              <a:r>
                <a:rPr lang="en-US" altLang="zh-CN" sz="1800" dirty="0" err="1">
                  <a:gradFill>
                    <a:gsLst>
                      <a:gs pos="100000">
                        <a:srgbClr val="FFFFFF">
                          <a:lumMod val="65000"/>
                        </a:srgbClr>
                      </a:gs>
                      <a:gs pos="12000">
                        <a:srgbClr val="FFFFFF">
                          <a:lumMod val="65000"/>
                        </a:srgbClr>
                      </a:gs>
                    </a:gsLst>
                  </a:gradFill>
                  <a:latin typeface="+mn-ea"/>
                  <a:cs typeface="Amazon Ember" panose="020B0603020204020204" pitchFamily="34" charset="0"/>
                </a:rPr>
                <a:t>NVMe</a:t>
              </a:r>
              <a:r>
                <a:rPr lang="en-US" altLang="zh-CN" sz="1800" dirty="0">
                  <a:gradFill>
                    <a:gsLst>
                      <a:gs pos="100000">
                        <a:srgbClr val="FFFFFF">
                          <a:lumMod val="65000"/>
                        </a:srgbClr>
                      </a:gs>
                      <a:gs pos="12000">
                        <a:srgbClr val="FFFFFF">
                          <a:lumMod val="65000"/>
                        </a:srgbClr>
                      </a:gs>
                    </a:gsLst>
                  </a:gradFill>
                  <a:latin typeface="+mn-ea"/>
                  <a:cs typeface="Amazon Ember" panose="020B0603020204020204" pitchFamily="34" charset="0"/>
                </a:rPr>
                <a:t>)</a:t>
              </a:r>
              <a:endParaRPr lang="zh-CN" altLang="en-US" sz="1800" dirty="0">
                <a:gradFill>
                  <a:gsLst>
                    <a:gs pos="100000">
                      <a:srgbClr val="FFFFFF">
                        <a:lumMod val="65000"/>
                      </a:srgbClr>
                    </a:gs>
                    <a:gs pos="12000">
                      <a:srgbClr val="FFFFFF">
                        <a:lumMod val="65000"/>
                      </a:srgbClr>
                    </a:gs>
                  </a:gsLst>
                </a:gradFill>
                <a:latin typeface="+mn-ea"/>
                <a:cs typeface="Amazon Ember" panose="020B0603020204020204" pitchFamily="34" charset="0"/>
              </a:endParaRPr>
            </a:p>
            <a:p>
              <a:pPr algn="ctr" defTabSz="10969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defRPr/>
              </a:pPr>
              <a:r>
                <a:rPr lang="zh-CN" altLang="en-US" sz="1800" dirty="0">
                  <a:gradFill>
                    <a:gsLst>
                      <a:gs pos="100000">
                        <a:srgbClr val="FFFFFF"/>
                      </a:gs>
                      <a:gs pos="12000">
                        <a:srgbClr val="FFFFFF"/>
                      </a:gs>
                    </a:gsLst>
                  </a:gradFill>
                  <a:latin typeface="+mn-ea"/>
                  <a:cs typeface="Amazon Ember" panose="020B0603020204020204" pitchFamily="34" charset="0"/>
                </a:rPr>
                <a:t>计算加速</a:t>
              </a:r>
              <a:br>
                <a:rPr lang="zh-CN" altLang="en-US" sz="1800" dirty="0">
                  <a:solidFill>
                    <a:srgbClr val="FFFFFF"/>
                  </a:solidFill>
                  <a:latin typeface="+mn-ea"/>
                  <a:cs typeface="Amazon Ember" panose="020B0603020204020204" pitchFamily="34" charset="0"/>
                </a:rPr>
              </a:br>
              <a:r>
                <a:rPr lang="en-US" altLang="zh-CN" sz="1800" dirty="0">
                  <a:gradFill>
                    <a:gsLst>
                      <a:gs pos="100000">
                        <a:srgbClr val="FFFFFF">
                          <a:lumMod val="65000"/>
                        </a:srgbClr>
                      </a:gs>
                      <a:gs pos="12000">
                        <a:srgbClr val="FFFFFF">
                          <a:lumMod val="65000"/>
                        </a:srgbClr>
                      </a:gs>
                    </a:gsLst>
                  </a:gradFill>
                  <a:latin typeface="+mn-ea"/>
                  <a:cs typeface="Amazon Ember" panose="020B0603020204020204" pitchFamily="34" charset="0"/>
                </a:rPr>
                <a:t>(GPU, FPGA, and ASIC)</a:t>
              </a:r>
              <a:endParaRPr lang="zh-CN" altLang="en-US" sz="1800" dirty="0">
                <a:gradFill>
                  <a:gsLst>
                    <a:gs pos="100000">
                      <a:srgbClr val="FFFFFF">
                        <a:lumMod val="65000"/>
                      </a:srgbClr>
                    </a:gs>
                    <a:gs pos="12000">
                      <a:srgbClr val="FFFFFF">
                        <a:lumMod val="65000"/>
                      </a:srgbClr>
                    </a:gs>
                  </a:gsLst>
                </a:gradFill>
                <a:latin typeface="+mn-ea"/>
                <a:cs typeface="Amazon Ember" panose="020B0603020204020204" pitchFamily="34" charset="0"/>
              </a:endParaRPr>
            </a:p>
            <a:p>
              <a:pPr algn="ctr" defTabSz="10969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defRPr/>
              </a:pPr>
              <a:r>
                <a:rPr lang="zh-CN" altLang="en-US" sz="1800" dirty="0">
                  <a:gradFill>
                    <a:gsLst>
                      <a:gs pos="100000">
                        <a:srgbClr val="FFFFFF"/>
                      </a:gs>
                      <a:gs pos="12000">
                        <a:srgbClr val="FFFFFF"/>
                      </a:gs>
                    </a:gsLst>
                  </a:gradFill>
                  <a:latin typeface="+mn-ea"/>
                  <a:cs typeface="Amazon Ember" panose="020B0603020204020204" pitchFamily="34" charset="0"/>
                </a:rPr>
                <a:t>网络</a:t>
              </a:r>
              <a:br>
                <a:rPr lang="zh-CN" altLang="en-US" sz="1800" dirty="0">
                  <a:solidFill>
                    <a:srgbClr val="FFFFFF"/>
                  </a:solidFill>
                  <a:latin typeface="+mn-ea"/>
                  <a:cs typeface="Amazon Ember" panose="020B0603020204020204" pitchFamily="34" charset="0"/>
                </a:rPr>
              </a:br>
              <a:r>
                <a:rPr lang="en-US" altLang="zh-CN" sz="1800" dirty="0">
                  <a:gradFill>
                    <a:gsLst>
                      <a:gs pos="100000">
                        <a:srgbClr val="FFFFFF">
                          <a:lumMod val="65000"/>
                        </a:srgbClr>
                      </a:gs>
                      <a:gs pos="12000">
                        <a:srgbClr val="FFFFFF">
                          <a:lumMod val="65000"/>
                        </a:srgbClr>
                      </a:gs>
                    </a:gsLst>
                  </a:gradFill>
                  <a:latin typeface="+mn-ea"/>
                  <a:cs typeface="Amazon Ember" panose="020B0603020204020204" pitchFamily="34" charset="0"/>
                </a:rPr>
                <a:t>(up to 400 Gbps)</a:t>
              </a:r>
              <a:endParaRPr lang="zh-CN" altLang="en-US" sz="1800" dirty="0">
                <a:gradFill>
                  <a:gsLst>
                    <a:gs pos="100000">
                      <a:srgbClr val="FFFFFF">
                        <a:lumMod val="65000"/>
                      </a:srgbClr>
                    </a:gs>
                    <a:gs pos="12000">
                      <a:srgbClr val="FFFFFF">
                        <a:lumMod val="65000"/>
                      </a:srgbClr>
                    </a:gs>
                  </a:gsLst>
                </a:gradFill>
                <a:latin typeface="+mn-ea"/>
                <a:cs typeface="Amazon Ember" panose="020B0603020204020204" pitchFamily="34" charset="0"/>
              </a:endParaRPr>
            </a:p>
            <a:p>
              <a:pPr algn="ctr" defTabSz="10969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defRPr/>
              </a:pPr>
              <a:r>
                <a:rPr lang="zh-CN" altLang="en-US" sz="1800" dirty="0">
                  <a:gradFill>
                    <a:gsLst>
                      <a:gs pos="100000">
                        <a:srgbClr val="FFFFFF"/>
                      </a:gs>
                      <a:gs pos="12000">
                        <a:srgbClr val="FFFFFF"/>
                      </a:gs>
                    </a:gsLst>
                  </a:gradFill>
                  <a:latin typeface="+mn-ea"/>
                  <a:cs typeface="Amazon Ember" panose="020B0603020204020204" pitchFamily="34" charset="0"/>
                </a:rPr>
                <a:t>裸金属</a:t>
              </a:r>
            </a:p>
            <a:p>
              <a:pPr algn="ctr" defTabSz="10969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defRPr/>
              </a:pPr>
              <a:r>
                <a:rPr lang="zh-CN" altLang="en-US" sz="1800" dirty="0">
                  <a:gradFill>
                    <a:gsLst>
                      <a:gs pos="100000">
                        <a:srgbClr val="FFFFFF"/>
                      </a:gs>
                      <a:gs pos="12000">
                        <a:srgbClr val="FFFFFF"/>
                      </a:gs>
                    </a:gsLst>
                  </a:gradFill>
                  <a:latin typeface="+mn-ea"/>
                  <a:cs typeface="Amazon Ember" panose="020B0603020204020204" pitchFamily="34" charset="0"/>
                </a:rPr>
                <a:t>规格 </a:t>
              </a:r>
              <a:br>
                <a:rPr lang="zh-CN" altLang="en-US" sz="1800" dirty="0">
                  <a:solidFill>
                    <a:srgbClr val="FFFFFF"/>
                  </a:solidFill>
                  <a:latin typeface="+mn-ea"/>
                  <a:cs typeface="Amazon Ember" panose="020B0603020204020204" pitchFamily="34" charset="0"/>
                </a:rPr>
              </a:br>
              <a:r>
                <a:rPr lang="en-US" altLang="zh-CN" sz="1800" dirty="0">
                  <a:gradFill>
                    <a:gsLst>
                      <a:gs pos="100000">
                        <a:srgbClr val="FFFFFF">
                          <a:lumMod val="65000"/>
                        </a:srgbClr>
                      </a:gs>
                      <a:gs pos="12000">
                        <a:srgbClr val="FFFFFF">
                          <a:lumMod val="65000"/>
                        </a:srgbClr>
                      </a:gs>
                    </a:gsLst>
                    <a:lin ang="0" scaled="0"/>
                  </a:gradFill>
                  <a:latin typeface="+mn-ea"/>
                  <a:cs typeface="Amazon Ember" panose="020B0603020204020204" pitchFamily="34" charset="0"/>
                </a:rPr>
                <a:t>(Nano to 32xlarge)</a:t>
              </a:r>
              <a:endParaRPr lang="zh-CN" altLang="en-US" sz="1800" dirty="0">
                <a:gradFill>
                  <a:gsLst>
                    <a:gs pos="100000">
                      <a:srgbClr val="FFFFFF">
                        <a:lumMod val="65000"/>
                      </a:srgbClr>
                    </a:gs>
                    <a:gs pos="12000">
                      <a:srgbClr val="FFFFFF">
                        <a:lumMod val="65000"/>
                      </a:srgbClr>
                    </a:gs>
                  </a:gsLst>
                  <a:lin ang="0" scaled="0"/>
                </a:gradFill>
                <a:latin typeface="+mn-ea"/>
                <a:cs typeface="Amazon Ember" panose="020B0603020204020204" pitchFamily="34" charset="0"/>
              </a:endParaRPr>
            </a:p>
          </p:txBody>
        </p:sp>
      </p:grpSp>
      <p:grpSp>
        <p:nvGrpSpPr>
          <p:cNvPr id="27" name="Group 11">
            <a:extLst>
              <a:ext uri="{FF2B5EF4-FFF2-40B4-BE49-F238E27FC236}">
                <a16:creationId xmlns:a16="http://schemas.microsoft.com/office/drawing/2014/main" id="{F18D5A44-97A0-EE43-BFEB-B3AEE60CA691}"/>
              </a:ext>
            </a:extLst>
          </p:cNvPr>
          <p:cNvGrpSpPr/>
          <p:nvPr/>
        </p:nvGrpSpPr>
        <p:grpSpPr>
          <a:xfrm>
            <a:off x="10904873" y="3027678"/>
            <a:ext cx="2997145" cy="3447763"/>
            <a:chOff x="10904874" y="2839653"/>
            <a:chExt cx="2997144" cy="3447763"/>
          </a:xfrm>
        </p:grpSpPr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54EE1FD3-A628-AF47-9DC1-6874403B4919}"/>
                </a:ext>
              </a:extLst>
            </p:cNvPr>
            <p:cNvSpPr txBox="1">
              <a:spLocks/>
            </p:cNvSpPr>
            <p:nvPr/>
          </p:nvSpPr>
          <p:spPr>
            <a:xfrm>
              <a:off x="10904876" y="3867764"/>
              <a:ext cx="2997142" cy="554441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>
              <a:lvl1pPr algn="l" defTabSz="1097234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800" b="0" kern="1200" cap="none" spc="-120" baseline="0">
                  <a:ln w="3175">
                    <a:noFill/>
                  </a:ln>
                  <a:solidFill>
                    <a:schemeClr val="tx2"/>
                  </a:solidFill>
                  <a:effectLst/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defRPr>
              </a:lvl1pPr>
            </a:lstStyle>
            <a:p>
              <a:pPr algn="ctr" fontAlgn="base">
                <a:spcAft>
                  <a:spcPct val="0"/>
                </a:spcAft>
                <a:defRPr/>
              </a:pPr>
              <a:r>
                <a:rPr altLang="zh-CN" sz="8800" b="1" spc="0">
                  <a:ln>
                    <a:noFill/>
                  </a:ln>
                  <a:solidFill>
                    <a:srgbClr val="EB5F07"/>
                  </a:solidFill>
                  <a:latin typeface="+mn-ea"/>
                  <a:ea typeface="+mn-ea"/>
                  <a:cs typeface="Amazon Ember Heavy" panose="020B0803020204020204" pitchFamily="34" charset="0"/>
                </a:rPr>
                <a:t>400</a:t>
              </a:r>
              <a:endParaRPr altLang="zh-CN" sz="8800" b="1" spc="0" dirty="0">
                <a:ln>
                  <a:noFill/>
                </a:ln>
                <a:solidFill>
                  <a:srgbClr val="EB5F07"/>
                </a:solidFill>
                <a:latin typeface="+mn-ea"/>
                <a:ea typeface="+mn-ea"/>
                <a:cs typeface="Amazon Ember Heavy" panose="020B0803020204020204" pitchFamily="34" charset="0"/>
              </a:endParaRPr>
            </a:p>
          </p:txBody>
        </p:sp>
        <p:sp>
          <p:nvSpPr>
            <p:cNvPr id="29" name="TextBox 235">
              <a:extLst>
                <a:ext uri="{FF2B5EF4-FFF2-40B4-BE49-F238E27FC236}">
                  <a16:creationId xmlns:a16="http://schemas.microsoft.com/office/drawing/2014/main" id="{E91E12FF-31AD-A74F-899A-F02638EBA9CD}"/>
                </a:ext>
              </a:extLst>
            </p:cNvPr>
            <p:cNvSpPr txBox="1"/>
            <p:nvPr/>
          </p:nvSpPr>
          <p:spPr>
            <a:xfrm>
              <a:off x="10904874" y="4647177"/>
              <a:ext cx="2997144" cy="509090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noAutofit/>
            </a:bodyPr>
            <a:lstStyle/>
            <a:p>
              <a:pPr algn="ctr" defTabSz="10969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ts val="1800"/>
                </a:spcAft>
                <a:defRPr/>
              </a:pPr>
              <a:r>
                <a:rPr lang="zh-CN" altLang="en-US" sz="1800" b="1" spc="301" dirty="0">
                  <a:gradFill>
                    <a:gsLst>
                      <a:gs pos="100000">
                        <a:srgbClr val="FFFFFF"/>
                      </a:gs>
                      <a:gs pos="0">
                        <a:srgbClr val="FFFFFF"/>
                      </a:gs>
                    </a:gsLst>
                    <a:lin ang="5400000" scaled="0"/>
                  </a:gradFill>
                  <a:latin typeface="+mn-ea"/>
                </a:rPr>
                <a:t>实例类型
</a:t>
              </a:r>
            </a:p>
          </p:txBody>
        </p:sp>
        <p:sp>
          <p:nvSpPr>
            <p:cNvPr id="30" name="TextBox 236">
              <a:extLst>
                <a:ext uri="{FF2B5EF4-FFF2-40B4-BE49-F238E27FC236}">
                  <a16:creationId xmlns:a16="http://schemas.microsoft.com/office/drawing/2014/main" id="{A0978EE3-2DA2-5649-ACA2-F3A64B6E9CE2}"/>
                </a:ext>
              </a:extLst>
            </p:cNvPr>
            <p:cNvSpPr txBox="1"/>
            <p:nvPr/>
          </p:nvSpPr>
          <p:spPr>
            <a:xfrm>
              <a:off x="11309159" y="5560722"/>
              <a:ext cx="2188572" cy="726694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 anchor="ctr">
              <a:noAutofit/>
            </a:bodyPr>
            <a:lstStyle/>
            <a:p>
              <a:pPr algn="ctr" defTabSz="10969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defRPr/>
              </a:pPr>
              <a:r>
                <a:rPr lang="zh-CN" altLang="en-US" sz="1800" dirty="0">
                  <a:gradFill>
                    <a:gsLst>
                      <a:gs pos="100000">
                        <a:srgbClr val="FFFFFF"/>
                      </a:gs>
                      <a:gs pos="0">
                        <a:srgbClr val="FFFFFF"/>
                      </a:gs>
                    </a:gsLst>
                  </a:gradFill>
                  <a:latin typeface="+mn-ea"/>
                  <a:cs typeface="Amazon Ember" panose="020B0603020204020204" pitchFamily="34" charset="0"/>
                </a:rPr>
                <a:t>几乎适用于各种工作负载和业务需求
</a:t>
              </a:r>
            </a:p>
          </p:txBody>
        </p:sp>
        <p:sp>
          <p:nvSpPr>
            <p:cNvPr id="31" name="TextBox 129">
              <a:extLst>
                <a:ext uri="{FF2B5EF4-FFF2-40B4-BE49-F238E27FC236}">
                  <a16:creationId xmlns:a16="http://schemas.microsoft.com/office/drawing/2014/main" id="{55830988-E4F0-B34C-95E7-57129E859E87}"/>
                </a:ext>
              </a:extLst>
            </p:cNvPr>
            <p:cNvSpPr txBox="1"/>
            <p:nvPr/>
          </p:nvSpPr>
          <p:spPr>
            <a:xfrm>
              <a:off x="10904874" y="2839653"/>
              <a:ext cx="2997144" cy="509090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noAutofit/>
            </a:bodyPr>
            <a:lstStyle/>
            <a:p>
              <a:pPr algn="ctr" defTabSz="10969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ts val="1800"/>
                </a:spcAft>
                <a:defRPr/>
              </a:pPr>
              <a:r>
                <a:rPr lang="zh-CN" altLang="en-US" sz="1800" b="1" spc="301" dirty="0">
                  <a:gradFill>
                    <a:gsLst>
                      <a:gs pos="100000">
                        <a:srgbClr val="FFFFFF"/>
                      </a:gs>
                      <a:gs pos="0">
                        <a:srgbClr val="FFFFFF"/>
                      </a:gs>
                    </a:gsLst>
                    <a:lin ang="5400000" scaled="0"/>
                  </a:gradFill>
                  <a:latin typeface="+mn-ea"/>
                </a:rPr>
                <a:t>超过
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71271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.0449 L 3.95833E-6 4.07407E-6 " pathEditMode="relative" rAng="0" ptsTypes="AA">
                                      <p:cBhvr>
                                        <p:cTn id="9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4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FBCD0-BA08-4D4D-BE88-EB6A09100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Why ARM?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E87C08-AB6C-6B47-90D5-8D791A1FD38A}"/>
              </a:ext>
            </a:extLst>
          </p:cNvPr>
          <p:cNvSpPr/>
          <p:nvPr/>
        </p:nvSpPr>
        <p:spPr>
          <a:xfrm>
            <a:off x="1122947" y="1427011"/>
            <a:ext cx="12127831" cy="744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“Arm’s vision is built around sparking the world’s potential—creating a future designed by millions of minds.”</a:t>
            </a:r>
            <a:endParaRPr lang="en-CN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43679F-086A-344C-9224-B46B6C568D2D}"/>
              </a:ext>
            </a:extLst>
          </p:cNvPr>
          <p:cNvSpPr/>
          <p:nvPr/>
        </p:nvSpPr>
        <p:spPr>
          <a:xfrm>
            <a:off x="9034340" y="2088353"/>
            <a:ext cx="3323346" cy="4182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--Simon Segars, Arm CEO</a:t>
            </a:r>
            <a:endParaRPr lang="en-CN" dirty="0">
              <a:solidFill>
                <a:schemeClr val="bg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6D77745-FFAB-1145-885B-783704745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962" y="3234344"/>
            <a:ext cx="5776790" cy="435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AE45042-3746-9F47-873D-4E927239D6C2}"/>
              </a:ext>
            </a:extLst>
          </p:cNvPr>
          <p:cNvSpPr/>
          <p:nvPr/>
        </p:nvSpPr>
        <p:spPr>
          <a:xfrm>
            <a:off x="1884636" y="4507406"/>
            <a:ext cx="2967791" cy="1396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Amazon Graviton Marks the Emergence of ARM for Cloud Native Workloads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8A8760-F595-DF42-944F-AD94992C6A79}"/>
              </a:ext>
            </a:extLst>
          </p:cNvPr>
          <p:cNvSpPr/>
          <p:nvPr/>
        </p:nvSpPr>
        <p:spPr>
          <a:xfrm>
            <a:off x="4728040" y="7905348"/>
            <a:ext cx="73152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https://</a:t>
            </a:r>
            <a:r>
              <a:rPr lang="en-US" altLang="zh-CN" sz="1200" dirty="0" err="1">
                <a:solidFill>
                  <a:schemeClr val="bg1"/>
                </a:solidFill>
                <a:latin typeface="+mn-ea"/>
              </a:rPr>
              <a:t>thenewstack.io</a:t>
            </a: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/aws-graviton-marks-the-emergence-of-arm-for-cloud-native-workloads/</a:t>
            </a:r>
          </a:p>
        </p:txBody>
      </p:sp>
    </p:spTree>
    <p:extLst>
      <p:ext uri="{BB962C8B-B14F-4D97-AF65-F5344CB8AC3E}">
        <p14:creationId xmlns:p14="http://schemas.microsoft.com/office/powerpoint/2010/main" val="422539196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19FDCC-A364-6B45-B836-5F5DA855B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83898"/>
            <a:ext cx="13510260" cy="993392"/>
          </a:xfrm>
        </p:spPr>
        <p:txBody>
          <a:bodyPr/>
          <a:lstStyle/>
          <a:p>
            <a:r>
              <a:rPr lang="en-US" dirty="0" err="1">
                <a:latin typeface="+mj-lt"/>
              </a:rPr>
              <a:t>处理器选择</a:t>
            </a:r>
            <a:endParaRPr lang="en-US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C0D6F8-82E2-F946-84C9-0AAA44200D29}"/>
              </a:ext>
            </a:extLst>
          </p:cNvPr>
          <p:cNvSpPr txBox="1"/>
          <p:nvPr/>
        </p:nvSpPr>
        <p:spPr>
          <a:xfrm>
            <a:off x="5205456" y="4342145"/>
            <a:ext cx="3901440" cy="179772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noAutofit/>
          </a:bodyPr>
          <a:lstStyle/>
          <a:p>
            <a:pPr algn="ctr">
              <a:lnSpc>
                <a:spcPct val="90000"/>
              </a:lnSpc>
              <a:spcAft>
                <a:spcPts val="1800"/>
              </a:spcAft>
            </a:pPr>
            <a:r>
              <a:rPr lang="en-US" sz="2800" b="1" dirty="0">
                <a:solidFill>
                  <a:schemeClr val="bg1"/>
                </a:solidFill>
              </a:rPr>
              <a:t>AMD EPYC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 err="1">
                <a:solidFill>
                  <a:schemeClr val="bg1"/>
                </a:solidFill>
              </a:rPr>
              <a:t>处理器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EFE975-93A9-EC4A-B67D-0DA3347BF52E}"/>
              </a:ext>
            </a:extLst>
          </p:cNvPr>
          <p:cNvSpPr txBox="1"/>
          <p:nvPr/>
        </p:nvSpPr>
        <p:spPr>
          <a:xfrm>
            <a:off x="471490" y="4423859"/>
            <a:ext cx="4516480" cy="236270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noAutofit/>
          </a:bodyPr>
          <a:lstStyle/>
          <a:p>
            <a:pPr algn="ctr">
              <a:lnSpc>
                <a:spcPct val="90000"/>
              </a:lnSpc>
              <a:spcAft>
                <a:spcPts val="1800"/>
              </a:spcAft>
            </a:pPr>
            <a:r>
              <a:rPr lang="en-US" sz="2800" b="1" dirty="0">
                <a:solidFill>
                  <a:schemeClr val="bg1"/>
                </a:solidFill>
              </a:rPr>
              <a:t>Intel® Xeon Scalable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 err="1">
                <a:solidFill>
                  <a:schemeClr val="bg1"/>
                </a:solidFill>
              </a:rPr>
              <a:t>处理器</a:t>
            </a:r>
            <a:endParaRPr lang="en-US" sz="2800" b="1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Aft>
                <a:spcPts val="1800"/>
              </a:spcAft>
            </a:pPr>
            <a:endParaRPr lang="en-US" sz="28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Aft>
                <a:spcPts val="1800"/>
              </a:spcAft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D22F61-5BAB-B747-BC01-D1E22B2468CC}"/>
              </a:ext>
            </a:extLst>
          </p:cNvPr>
          <p:cNvSpPr txBox="1"/>
          <p:nvPr/>
        </p:nvSpPr>
        <p:spPr>
          <a:xfrm>
            <a:off x="10243144" y="4423859"/>
            <a:ext cx="3474720" cy="1458862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noAutofit/>
          </a:bodyPr>
          <a:lstStyle/>
          <a:p>
            <a:pPr algn="ctr">
              <a:lnSpc>
                <a:spcPct val="90000"/>
              </a:lnSpc>
              <a:spcAft>
                <a:spcPts val="1800"/>
              </a:spcAft>
            </a:pPr>
            <a:r>
              <a:rPr lang="en-US" sz="2800" b="1" dirty="0">
                <a:solidFill>
                  <a:schemeClr val="bg1"/>
                </a:solidFill>
              </a:rPr>
              <a:t>AWS Graviton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 err="1">
                <a:solidFill>
                  <a:schemeClr val="bg1"/>
                </a:solidFill>
              </a:rPr>
              <a:t>处理器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4DE254-27A1-FA4A-AD0B-3FF9082258A9}"/>
              </a:ext>
            </a:extLst>
          </p:cNvPr>
          <p:cNvCxnSpPr/>
          <p:nvPr/>
        </p:nvCxnSpPr>
        <p:spPr>
          <a:xfrm>
            <a:off x="912536" y="4271462"/>
            <a:ext cx="3474720" cy="0"/>
          </a:xfrm>
          <a:prstGeom prst="line">
            <a:avLst/>
          </a:prstGeom>
          <a:ln w="19050">
            <a:solidFill>
              <a:schemeClr val="bg2">
                <a:alpha val="73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24D1B0E-872A-7C4B-BF4B-9669E161F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717" y="3184764"/>
            <a:ext cx="2760965" cy="662497"/>
          </a:xfrm>
          <a:prstGeom prst="rect">
            <a:avLst/>
          </a:prstGeom>
        </p:spPr>
      </p:pic>
      <p:pic>
        <p:nvPicPr>
          <p:cNvPr id="10" name="Picture 2" descr="Image result for intel logo">
            <a:extLst>
              <a:ext uri="{FF2B5EF4-FFF2-40B4-BE49-F238E27FC236}">
                <a16:creationId xmlns:a16="http://schemas.microsoft.com/office/drawing/2014/main" id="{3D23052E-41AB-C14C-A764-01B65E52A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327" y="2778327"/>
            <a:ext cx="1913591" cy="126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DB4E70A-F20E-6D49-922F-430BAF56F9F6}"/>
              </a:ext>
            </a:extLst>
          </p:cNvPr>
          <p:cNvSpPr/>
          <p:nvPr/>
        </p:nvSpPr>
        <p:spPr bwMode="auto">
          <a:xfrm>
            <a:off x="9899373" y="2266125"/>
            <a:ext cx="4159527" cy="3616596"/>
          </a:xfrm>
          <a:prstGeom prst="roundRect">
            <a:avLst/>
          </a:prstGeom>
          <a:noFill/>
          <a:ln w="76200">
            <a:solidFill>
              <a:schemeClr val="accent6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5ABC77-24D6-8E41-8964-FEB987B23A58}"/>
              </a:ext>
            </a:extLst>
          </p:cNvPr>
          <p:cNvCxnSpPr>
            <a:cxnSpLocks/>
          </p:cNvCxnSpPr>
          <p:nvPr/>
        </p:nvCxnSpPr>
        <p:spPr>
          <a:xfrm>
            <a:off x="4987970" y="1917013"/>
            <a:ext cx="0" cy="4794727"/>
          </a:xfrm>
          <a:prstGeom prst="line">
            <a:avLst/>
          </a:prstGeom>
          <a:ln w="12700">
            <a:gradFill>
              <a:gsLst>
                <a:gs pos="0">
                  <a:srgbClr val="FCFBFD">
                    <a:alpha val="20000"/>
                  </a:srgbClr>
                </a:gs>
                <a:gs pos="65000">
                  <a:srgbClr val="FCFBFD"/>
                </a:gs>
                <a:gs pos="41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2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B40CC7-F8B2-994E-B707-43A5FD0600AA}"/>
              </a:ext>
            </a:extLst>
          </p:cNvPr>
          <p:cNvCxnSpPr>
            <a:cxnSpLocks/>
          </p:cNvCxnSpPr>
          <p:nvPr/>
        </p:nvCxnSpPr>
        <p:spPr>
          <a:xfrm>
            <a:off x="9529490" y="1917013"/>
            <a:ext cx="0" cy="4794727"/>
          </a:xfrm>
          <a:prstGeom prst="line">
            <a:avLst/>
          </a:prstGeom>
          <a:ln w="12700">
            <a:gradFill>
              <a:gsLst>
                <a:gs pos="0">
                  <a:srgbClr val="FCFBFD">
                    <a:alpha val="20000"/>
                  </a:srgbClr>
                </a:gs>
                <a:gs pos="65000">
                  <a:srgbClr val="FCFBFD"/>
                </a:gs>
                <a:gs pos="41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2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497A33-FB35-1F4C-9199-26A6659A8A20}"/>
              </a:ext>
            </a:extLst>
          </p:cNvPr>
          <p:cNvCxnSpPr/>
          <p:nvPr/>
        </p:nvCxnSpPr>
        <p:spPr>
          <a:xfrm>
            <a:off x="5577840" y="4271462"/>
            <a:ext cx="3474720" cy="0"/>
          </a:xfrm>
          <a:prstGeom prst="line">
            <a:avLst/>
          </a:prstGeom>
          <a:ln w="19050">
            <a:solidFill>
              <a:schemeClr val="bg2">
                <a:alpha val="73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A09AB6C-C279-5D43-B6E6-7296ADB141DD}"/>
              </a:ext>
            </a:extLst>
          </p:cNvPr>
          <p:cNvCxnSpPr/>
          <p:nvPr/>
        </p:nvCxnSpPr>
        <p:spPr>
          <a:xfrm>
            <a:off x="10243144" y="4292481"/>
            <a:ext cx="3474720" cy="0"/>
          </a:xfrm>
          <a:prstGeom prst="line">
            <a:avLst/>
          </a:prstGeom>
          <a:ln w="19050">
            <a:solidFill>
              <a:schemeClr val="bg2">
                <a:alpha val="73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EE1F296-5FFC-A94B-A49A-F46341DFA167}"/>
              </a:ext>
            </a:extLst>
          </p:cNvPr>
          <p:cNvSpPr txBox="1"/>
          <p:nvPr/>
        </p:nvSpPr>
        <p:spPr>
          <a:xfrm>
            <a:off x="3609918" y="6796149"/>
            <a:ext cx="8175704" cy="1236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solidFill>
                  <a:schemeClr val="bg1"/>
                </a:solidFill>
              </a:rPr>
              <a:t>Following “processor manufacturer” → “processor brand” → “instruction set”</a:t>
            </a:r>
          </a:p>
          <a:p>
            <a:r>
              <a:rPr lang="en-US" sz="1125" dirty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• Intel → Xeon → x86 (and x86_64, amd64)</a:t>
            </a:r>
            <a:br>
              <a:rPr lang="en-US" sz="1125" dirty="0">
                <a:solidFill>
                  <a:schemeClr val="bg1"/>
                </a:solidFill>
              </a:rPr>
            </a:br>
            <a:r>
              <a:rPr lang="en-US" sz="1125" dirty="0">
                <a:solidFill>
                  <a:schemeClr val="bg1"/>
                </a:solidFill>
              </a:rPr>
              <a:t>• AMD→EPYC→ x86 (and x86_64, amd64)</a:t>
            </a:r>
            <a:br>
              <a:rPr lang="en-US" sz="1125" dirty="0">
                <a:solidFill>
                  <a:schemeClr val="bg1"/>
                </a:solidFill>
              </a:rPr>
            </a:br>
            <a:r>
              <a:rPr lang="en-US" sz="1125" dirty="0">
                <a:solidFill>
                  <a:schemeClr val="bg1"/>
                </a:solidFill>
              </a:rPr>
              <a:t>• AWS → Graviton → </a:t>
            </a:r>
            <a:r>
              <a:rPr lang="en-US" sz="1125" dirty="0">
                <a:solidFill>
                  <a:srgbClr val="FF0000"/>
                </a:solidFill>
              </a:rPr>
              <a:t>Arm (and arm64, aarch64)</a:t>
            </a:r>
            <a:endParaRPr lang="en-US" sz="2000" dirty="0">
              <a:solidFill>
                <a:srgbClr val="FF0000"/>
              </a:solidFill>
            </a:endParaRPr>
          </a:p>
          <a:p>
            <a:pPr algn="l"/>
            <a:endParaRPr lang="en-US" sz="1813" dirty="0" err="1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20" name="图片 10">
            <a:extLst>
              <a:ext uri="{FF2B5EF4-FFF2-40B4-BE49-F238E27FC236}">
                <a16:creationId xmlns:a16="http://schemas.microsoft.com/office/drawing/2014/main" id="{B7BE3AA8-4E61-E240-A6B4-B17CE947EC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1" t="14138" r="20735" b="13323"/>
          <a:stretch/>
        </p:blipFill>
        <p:spPr>
          <a:xfrm>
            <a:off x="10695981" y="2846029"/>
            <a:ext cx="2677673" cy="106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666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4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72C977-FD68-A547-888E-55BE53B3A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83898"/>
            <a:ext cx="13510260" cy="993392"/>
          </a:xfrm>
        </p:spPr>
        <p:txBody>
          <a:bodyPr/>
          <a:lstStyle/>
          <a:p>
            <a:r>
              <a:rPr lang="en-US" dirty="0">
                <a:latin typeface="+mj-lt"/>
              </a:rPr>
              <a:t>Amazon </a:t>
            </a:r>
            <a:r>
              <a:rPr lang="en-US" dirty="0">
                <a:solidFill>
                  <a:srgbClr val="FFFFFF"/>
                </a:solidFill>
                <a:latin typeface="+mj-lt"/>
              </a:rPr>
              <a:t>Graviton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处理器</a:t>
            </a:r>
            <a:endParaRPr lang="en-US" dirty="0">
              <a:latin typeface="+mj-lt"/>
            </a:endParaRPr>
          </a:p>
        </p:txBody>
      </p:sp>
      <p:sp>
        <p:nvSpPr>
          <p:cNvPr id="5" name="Freeform: Shape 5">
            <a:extLst>
              <a:ext uri="{FF2B5EF4-FFF2-40B4-BE49-F238E27FC236}">
                <a16:creationId xmlns:a16="http://schemas.microsoft.com/office/drawing/2014/main" id="{22A562E3-63D3-7948-8B6C-B90535525D0A}"/>
              </a:ext>
            </a:extLst>
          </p:cNvPr>
          <p:cNvSpPr/>
          <p:nvPr/>
        </p:nvSpPr>
        <p:spPr>
          <a:xfrm>
            <a:off x="6361764" y="2022438"/>
            <a:ext cx="9313388" cy="731754"/>
          </a:xfrm>
          <a:custGeom>
            <a:avLst/>
            <a:gdLst>
              <a:gd name="connsiteX0" fmla="*/ 0 w 6787530"/>
              <a:gd name="connsiteY0" fmla="*/ 101635 h 609795"/>
              <a:gd name="connsiteX1" fmla="*/ 101635 w 6787530"/>
              <a:gd name="connsiteY1" fmla="*/ 0 h 609795"/>
              <a:gd name="connsiteX2" fmla="*/ 6685895 w 6787530"/>
              <a:gd name="connsiteY2" fmla="*/ 0 h 609795"/>
              <a:gd name="connsiteX3" fmla="*/ 6787530 w 6787530"/>
              <a:gd name="connsiteY3" fmla="*/ 101635 h 609795"/>
              <a:gd name="connsiteX4" fmla="*/ 6787530 w 6787530"/>
              <a:gd name="connsiteY4" fmla="*/ 508160 h 609795"/>
              <a:gd name="connsiteX5" fmla="*/ 6685895 w 6787530"/>
              <a:gd name="connsiteY5" fmla="*/ 609795 h 609795"/>
              <a:gd name="connsiteX6" fmla="*/ 101635 w 6787530"/>
              <a:gd name="connsiteY6" fmla="*/ 609795 h 609795"/>
              <a:gd name="connsiteX7" fmla="*/ 0 w 6787530"/>
              <a:gd name="connsiteY7" fmla="*/ 508160 h 609795"/>
              <a:gd name="connsiteX8" fmla="*/ 0 w 6787530"/>
              <a:gd name="connsiteY8" fmla="*/ 101635 h 60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7530" h="609795">
                <a:moveTo>
                  <a:pt x="0" y="101635"/>
                </a:moveTo>
                <a:cubicBezTo>
                  <a:pt x="0" y="45504"/>
                  <a:pt x="45504" y="0"/>
                  <a:pt x="101635" y="0"/>
                </a:cubicBezTo>
                <a:lnTo>
                  <a:pt x="6685895" y="0"/>
                </a:lnTo>
                <a:cubicBezTo>
                  <a:pt x="6742026" y="0"/>
                  <a:pt x="6787530" y="45504"/>
                  <a:pt x="6787530" y="101635"/>
                </a:cubicBezTo>
                <a:lnTo>
                  <a:pt x="6787530" y="508160"/>
                </a:lnTo>
                <a:cubicBezTo>
                  <a:pt x="6787530" y="564291"/>
                  <a:pt x="6742026" y="609795"/>
                  <a:pt x="6685895" y="609795"/>
                </a:cubicBezTo>
                <a:lnTo>
                  <a:pt x="101635" y="609795"/>
                </a:lnTo>
                <a:cubicBezTo>
                  <a:pt x="45504" y="609795"/>
                  <a:pt x="0" y="564291"/>
                  <a:pt x="0" y="508160"/>
                </a:cubicBezTo>
                <a:lnTo>
                  <a:pt x="0" y="101635"/>
                </a:lnTo>
                <a:close/>
              </a:path>
            </a:pathLst>
          </a:custGeom>
          <a:noFill/>
          <a:ln w="9525" cap="flat" cmpd="sng" algn="ctr">
            <a:noFill/>
            <a:prstDash val="solid"/>
          </a:ln>
          <a:effectLst/>
        </p:spPr>
        <p:txBody>
          <a:bodyPr spcFirstLastPara="0" vert="horz" wrap="square" lIns="616552" tIns="96682" rIns="96682" bIns="96682" numCol="1" spcCol="1270" anchor="ctr" anchorCtr="0">
            <a:noAutofit/>
          </a:bodyPr>
          <a:lstStyle/>
          <a:p>
            <a:pPr marL="0" marR="0" lvl="0" indent="0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err="1">
                <a:solidFill>
                  <a:srgbClr val="FFFFFF"/>
                </a:solidFill>
                <a:latin typeface="+mn-ea"/>
                <a:cs typeface="Amazon Ember Light" panose="020B0403020204020204" pitchFamily="34" charset="0"/>
              </a:rPr>
              <a:t>基于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Amazon Ember Light" panose="020B0403020204020204" pitchFamily="34" charset="0"/>
              </a:rPr>
              <a:t> 64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Amazon Ember Light" panose="020B0403020204020204" pitchFamily="34" charset="0"/>
              </a:rPr>
              <a:t> 位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Amazon Ember Light" panose="020B0403020204020204" pitchFamily="34" charset="0"/>
              </a:rPr>
              <a:t> Arm Neoverse </a:t>
            </a:r>
            <a:r>
              <a:rPr lang="en-US" sz="2400" kern="0" dirty="0" err="1">
                <a:solidFill>
                  <a:srgbClr val="FFFFFF"/>
                </a:solidFill>
                <a:latin typeface="+mn-ea"/>
                <a:cs typeface="Amazon Ember Light" panose="020B0403020204020204" pitchFamily="34" charset="0"/>
              </a:rPr>
              <a:t>内核定制的</a:t>
            </a:r>
            <a:r>
              <a:rPr lang="zh-CN" altLang="en-US" sz="2400" kern="0" dirty="0">
                <a:solidFill>
                  <a:srgbClr val="FFFFFF"/>
                </a:solidFill>
                <a:latin typeface="+mn-ea"/>
                <a:cs typeface="Amazon Ember Light" panose="020B0403020204020204" pitchFamily="34" charset="0"/>
              </a:rPr>
              <a:t> </a:t>
            </a:r>
            <a:r>
              <a:rPr lang="en-US" altLang="zh-CN" sz="2400" kern="0" dirty="0">
                <a:solidFill>
                  <a:srgbClr val="FFFFFF"/>
                </a:solidFill>
                <a:latin typeface="+mn-ea"/>
                <a:cs typeface="Amazon Ember Light" panose="020B0403020204020204" pitchFamily="34" charset="0"/>
              </a:rPr>
              <a:t>Amazon</a:t>
            </a:r>
            <a:r>
              <a:rPr lang="zh-CN" altLang="en-US" sz="2400" kern="0" dirty="0">
                <a:solidFill>
                  <a:srgbClr val="FFFFFF"/>
                </a:solidFill>
                <a:latin typeface="+mn-ea"/>
                <a:cs typeface="Amazon Ember Light" panose="020B0403020204020204" pitchFamily="34" charset="0"/>
              </a:rPr>
              <a:t> 处理器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Amazon Ember Light" panose="020B04030202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1DE4477-9609-134B-B02F-9B67B7803066}"/>
              </a:ext>
            </a:extLst>
          </p:cNvPr>
          <p:cNvSpPr txBox="1">
            <a:spLocks/>
          </p:cNvSpPr>
          <p:nvPr/>
        </p:nvSpPr>
        <p:spPr>
          <a:xfrm>
            <a:off x="428880" y="183789"/>
            <a:ext cx="13775194" cy="1098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31520" rtl="0" eaLnBrk="1" latinLnBrk="0" hangingPunct="1">
              <a:spcBef>
                <a:spcPct val="0"/>
              </a:spcBef>
              <a:buNone/>
              <a:defRPr sz="384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DFB6EF-1768-4D42-B203-84C4A023F567}"/>
              </a:ext>
            </a:extLst>
          </p:cNvPr>
          <p:cNvGrpSpPr/>
          <p:nvPr/>
        </p:nvGrpSpPr>
        <p:grpSpPr>
          <a:xfrm>
            <a:off x="1454402" y="2582970"/>
            <a:ext cx="2893507" cy="3098591"/>
            <a:chOff x="10723177" y="2954579"/>
            <a:chExt cx="9644396" cy="10327964"/>
          </a:xfrm>
        </p:grpSpPr>
        <p:sp>
          <p:nvSpPr>
            <p:cNvPr id="8" name="Freeform: Shape 38">
              <a:extLst>
                <a:ext uri="{FF2B5EF4-FFF2-40B4-BE49-F238E27FC236}">
                  <a16:creationId xmlns:a16="http://schemas.microsoft.com/office/drawing/2014/main" id="{3B92BF60-B5C6-3546-B61A-396D2C897AC4}"/>
                </a:ext>
              </a:extLst>
            </p:cNvPr>
            <p:cNvSpPr>
              <a:spLocks/>
            </p:cNvSpPr>
            <p:nvPr/>
          </p:nvSpPr>
          <p:spPr bwMode="black">
            <a:xfrm rot="18900000">
              <a:off x="12137066" y="4778489"/>
              <a:ext cx="6726116" cy="6726117"/>
            </a:xfrm>
            <a:custGeom>
              <a:avLst/>
              <a:gdLst>
                <a:gd name="connsiteX0" fmla="*/ 6628903 w 6726116"/>
                <a:gd name="connsiteY0" fmla="*/ 97213 h 6726117"/>
                <a:gd name="connsiteX1" fmla="*/ 6726116 w 6726116"/>
                <a:gd name="connsiteY1" fmla="*/ 336306 h 6726117"/>
                <a:gd name="connsiteX2" fmla="*/ 6726116 w 6726116"/>
                <a:gd name="connsiteY2" fmla="*/ 6389810 h 6726117"/>
                <a:gd name="connsiteX3" fmla="*/ 6389809 w 6726116"/>
                <a:gd name="connsiteY3" fmla="*/ 6726117 h 6726117"/>
                <a:gd name="connsiteX4" fmla="*/ 336306 w 6726116"/>
                <a:gd name="connsiteY4" fmla="*/ 6726116 h 6726117"/>
                <a:gd name="connsiteX5" fmla="*/ 0 w 6726116"/>
                <a:gd name="connsiteY5" fmla="*/ 6389810 h 6726117"/>
                <a:gd name="connsiteX6" fmla="*/ 0 w 6726116"/>
                <a:gd name="connsiteY6" fmla="*/ 336306 h 6726117"/>
                <a:gd name="connsiteX7" fmla="*/ 336306 w 6726116"/>
                <a:gd name="connsiteY7" fmla="*/ 0 h 6726117"/>
                <a:gd name="connsiteX8" fmla="*/ 6389810 w 6726116"/>
                <a:gd name="connsiteY8" fmla="*/ 0 h 6726117"/>
                <a:gd name="connsiteX9" fmla="*/ 6628903 w 6726116"/>
                <a:gd name="connsiteY9" fmla="*/ 97213 h 6726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26116" h="6726117">
                  <a:moveTo>
                    <a:pt x="6628903" y="97213"/>
                  </a:moveTo>
                  <a:cubicBezTo>
                    <a:pt x="6689332" y="157643"/>
                    <a:pt x="6726116" y="241720"/>
                    <a:pt x="6726116" y="336306"/>
                  </a:cubicBezTo>
                  <a:lnTo>
                    <a:pt x="6726116" y="6389810"/>
                  </a:lnTo>
                  <a:cubicBezTo>
                    <a:pt x="6726115" y="6578982"/>
                    <a:pt x="6578981" y="6726116"/>
                    <a:pt x="6389809" y="6726117"/>
                  </a:cubicBezTo>
                  <a:lnTo>
                    <a:pt x="336306" y="6726116"/>
                  </a:lnTo>
                  <a:cubicBezTo>
                    <a:pt x="147134" y="6726117"/>
                    <a:pt x="-1" y="6578982"/>
                    <a:pt x="0" y="6389810"/>
                  </a:cubicBezTo>
                  <a:lnTo>
                    <a:pt x="0" y="336306"/>
                  </a:lnTo>
                  <a:cubicBezTo>
                    <a:pt x="-1" y="147134"/>
                    <a:pt x="147134" y="0"/>
                    <a:pt x="336306" y="0"/>
                  </a:cubicBezTo>
                  <a:lnTo>
                    <a:pt x="6389810" y="0"/>
                  </a:lnTo>
                  <a:cubicBezTo>
                    <a:pt x="6484396" y="0"/>
                    <a:pt x="6568473" y="36784"/>
                    <a:pt x="6628903" y="97213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190500" cap="rnd">
              <a:noFill/>
              <a:prstDash val="solid"/>
              <a:round/>
              <a:headEnd/>
              <a:tailEnd/>
            </a:ln>
          </p:spPr>
          <p:txBody>
            <a:bodyPr vert="horz" wrap="square" lIns="27434" tIns="13717" rIns="27434" bIns="13717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3581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F438272-A657-B242-A1BB-B8DAE9346C93}"/>
                </a:ext>
              </a:extLst>
            </p:cNvPr>
            <p:cNvGrpSpPr/>
            <p:nvPr/>
          </p:nvGrpSpPr>
          <p:grpSpPr>
            <a:xfrm>
              <a:off x="16422831" y="8459821"/>
              <a:ext cx="3944742" cy="4822722"/>
              <a:chOff x="17812719" y="8459821"/>
              <a:chExt cx="3944742" cy="4822722"/>
            </a:xfrm>
          </p:grpSpPr>
          <p:sp>
            <p:nvSpPr>
              <p:cNvPr id="29" name="Freeform 13">
                <a:extLst>
                  <a:ext uri="{FF2B5EF4-FFF2-40B4-BE49-F238E27FC236}">
                    <a16:creationId xmlns:a16="http://schemas.microsoft.com/office/drawing/2014/main" id="{1FB5A168-76B9-3347-AB06-AB29098BA5CC}"/>
                  </a:ext>
                </a:extLst>
              </p:cNvPr>
              <p:cNvSpPr>
                <a:spLocks/>
              </p:cNvSpPr>
              <p:nvPr/>
            </p:nvSpPr>
            <p:spPr bwMode="black">
              <a:xfrm rot="18900000">
                <a:off x="17812719" y="12368143"/>
                <a:ext cx="0" cy="914400"/>
              </a:xfrm>
              <a:custGeom>
                <a:avLst/>
                <a:gdLst>
                  <a:gd name="T0" fmla="*/ 0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0"/>
                    </a:lnTo>
                    <a:lnTo>
                      <a:pt x="0" y="54"/>
                    </a:lnTo>
                  </a:path>
                </a:pathLst>
              </a:custGeom>
              <a:noFill/>
              <a:ln w="190500" cap="rnd">
                <a:gradFill>
                  <a:gsLst>
                    <a:gs pos="0">
                      <a:srgbClr val="FAA634"/>
                    </a:gs>
                    <a:gs pos="100000">
                      <a:srgbClr val="347F46"/>
                    </a:gs>
                  </a:gsLst>
                  <a:lin ang="5400000" scaled="1"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27434" tIns="13717" rIns="27434" bIns="1371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581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6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" name="Freeform 14">
                <a:extLst>
                  <a:ext uri="{FF2B5EF4-FFF2-40B4-BE49-F238E27FC236}">
                    <a16:creationId xmlns:a16="http://schemas.microsoft.com/office/drawing/2014/main" id="{995CCF86-D935-EE42-A045-15CC2C97FE29}"/>
                  </a:ext>
                </a:extLst>
              </p:cNvPr>
              <p:cNvSpPr>
                <a:spLocks/>
              </p:cNvSpPr>
              <p:nvPr/>
            </p:nvSpPr>
            <p:spPr bwMode="black">
              <a:xfrm rot="18900000">
                <a:off x="18791902" y="11425378"/>
                <a:ext cx="0" cy="914400"/>
              </a:xfrm>
              <a:custGeom>
                <a:avLst/>
                <a:gdLst>
                  <a:gd name="T0" fmla="*/ 0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0"/>
                    </a:lnTo>
                    <a:lnTo>
                      <a:pt x="0" y="54"/>
                    </a:lnTo>
                  </a:path>
                </a:pathLst>
              </a:custGeom>
              <a:noFill/>
              <a:ln w="190500" cap="rnd">
                <a:gradFill>
                  <a:gsLst>
                    <a:gs pos="0">
                      <a:srgbClr val="FAA634"/>
                    </a:gs>
                    <a:gs pos="100000">
                      <a:srgbClr val="347F46"/>
                    </a:gs>
                  </a:gsLst>
                  <a:lin ang="5400000" scaled="1"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27434" tIns="13717" rIns="27434" bIns="1371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581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6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Freeform 15">
                <a:extLst>
                  <a:ext uri="{FF2B5EF4-FFF2-40B4-BE49-F238E27FC236}">
                    <a16:creationId xmlns:a16="http://schemas.microsoft.com/office/drawing/2014/main" id="{21FDEE9D-5405-F143-91C9-CE28E840DF69}"/>
                  </a:ext>
                </a:extLst>
              </p:cNvPr>
              <p:cNvSpPr>
                <a:spLocks/>
              </p:cNvSpPr>
              <p:nvPr/>
            </p:nvSpPr>
            <p:spPr bwMode="black">
              <a:xfrm rot="18900000">
                <a:off x="19799072" y="10418207"/>
                <a:ext cx="0" cy="914400"/>
              </a:xfrm>
              <a:custGeom>
                <a:avLst/>
                <a:gdLst>
                  <a:gd name="T0" fmla="*/ 0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0"/>
                    </a:lnTo>
                    <a:lnTo>
                      <a:pt x="0" y="54"/>
                    </a:lnTo>
                  </a:path>
                </a:pathLst>
              </a:custGeom>
              <a:noFill/>
              <a:ln w="190500" cap="rnd">
                <a:gradFill>
                  <a:gsLst>
                    <a:gs pos="0">
                      <a:srgbClr val="FAA634"/>
                    </a:gs>
                    <a:gs pos="100000">
                      <a:srgbClr val="347F46"/>
                    </a:gs>
                  </a:gsLst>
                  <a:lin ang="5400000" scaled="1"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27434" tIns="13717" rIns="27434" bIns="1371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581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6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Freeform 16">
                <a:extLst>
                  <a:ext uri="{FF2B5EF4-FFF2-40B4-BE49-F238E27FC236}">
                    <a16:creationId xmlns:a16="http://schemas.microsoft.com/office/drawing/2014/main" id="{25467F9B-82FE-6947-A5C7-25FBC249CF72}"/>
                  </a:ext>
                </a:extLst>
              </p:cNvPr>
              <p:cNvSpPr>
                <a:spLocks/>
              </p:cNvSpPr>
              <p:nvPr/>
            </p:nvSpPr>
            <p:spPr bwMode="black">
              <a:xfrm rot="18900000">
                <a:off x="20778275" y="9439007"/>
                <a:ext cx="0" cy="914400"/>
              </a:xfrm>
              <a:custGeom>
                <a:avLst/>
                <a:gdLst>
                  <a:gd name="T0" fmla="*/ 0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0"/>
                    </a:lnTo>
                    <a:lnTo>
                      <a:pt x="0" y="54"/>
                    </a:lnTo>
                  </a:path>
                </a:pathLst>
              </a:custGeom>
              <a:noFill/>
              <a:ln w="190500" cap="rnd">
                <a:gradFill>
                  <a:gsLst>
                    <a:gs pos="0">
                      <a:srgbClr val="FAA634"/>
                    </a:gs>
                    <a:gs pos="100000">
                      <a:srgbClr val="347F46"/>
                    </a:gs>
                  </a:gsLst>
                  <a:lin ang="5400000" scaled="1"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27434" tIns="13717" rIns="27434" bIns="1371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581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6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Freeform 17">
                <a:extLst>
                  <a:ext uri="{FF2B5EF4-FFF2-40B4-BE49-F238E27FC236}">
                    <a16:creationId xmlns:a16="http://schemas.microsoft.com/office/drawing/2014/main" id="{3477B44F-663A-174B-8E57-1DE64401C703}"/>
                  </a:ext>
                </a:extLst>
              </p:cNvPr>
              <p:cNvSpPr>
                <a:spLocks/>
              </p:cNvSpPr>
              <p:nvPr/>
            </p:nvSpPr>
            <p:spPr bwMode="black">
              <a:xfrm rot="18900000">
                <a:off x="21757461" y="8459821"/>
                <a:ext cx="0" cy="914400"/>
              </a:xfrm>
              <a:custGeom>
                <a:avLst/>
                <a:gdLst>
                  <a:gd name="T0" fmla="*/ 0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0"/>
                    </a:lnTo>
                    <a:lnTo>
                      <a:pt x="0" y="54"/>
                    </a:lnTo>
                  </a:path>
                </a:pathLst>
              </a:custGeom>
              <a:noFill/>
              <a:ln w="190500" cap="rnd">
                <a:gradFill>
                  <a:gsLst>
                    <a:gs pos="0">
                      <a:srgbClr val="FAA634"/>
                    </a:gs>
                    <a:gs pos="100000">
                      <a:srgbClr val="347F46"/>
                    </a:gs>
                  </a:gsLst>
                  <a:lin ang="5400000" scaled="1"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27434" tIns="13717" rIns="27434" bIns="1371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581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6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05374F1-40E8-0540-AC3C-C7ED0674A932}"/>
                </a:ext>
              </a:extLst>
            </p:cNvPr>
            <p:cNvGrpSpPr/>
            <p:nvPr/>
          </p:nvGrpSpPr>
          <p:grpSpPr>
            <a:xfrm flipV="1">
              <a:off x="16370443" y="2954579"/>
              <a:ext cx="3977870" cy="4855851"/>
              <a:chOff x="17779591" y="8459821"/>
              <a:chExt cx="3977870" cy="4855851"/>
            </a:xfrm>
          </p:grpSpPr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id="{ACB6090F-8340-174A-9C9D-3A306DE9E459}"/>
                  </a:ext>
                </a:extLst>
              </p:cNvPr>
              <p:cNvSpPr>
                <a:spLocks/>
              </p:cNvSpPr>
              <p:nvPr/>
            </p:nvSpPr>
            <p:spPr bwMode="black">
              <a:xfrm rot="18900000">
                <a:off x="17779591" y="12401271"/>
                <a:ext cx="0" cy="914401"/>
              </a:xfrm>
              <a:custGeom>
                <a:avLst/>
                <a:gdLst>
                  <a:gd name="T0" fmla="*/ 0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0"/>
                    </a:lnTo>
                    <a:lnTo>
                      <a:pt x="0" y="54"/>
                    </a:lnTo>
                  </a:path>
                </a:pathLst>
              </a:custGeom>
              <a:noFill/>
              <a:ln w="190500" cap="rnd">
                <a:gradFill>
                  <a:gsLst>
                    <a:gs pos="0">
                      <a:srgbClr val="FAA634"/>
                    </a:gs>
                    <a:gs pos="100000">
                      <a:srgbClr val="347F46"/>
                    </a:gs>
                  </a:gsLst>
                  <a:lin ang="5400000" scaled="1"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27434" tIns="13717" rIns="27434" bIns="1371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581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6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DED3114A-2E75-9845-88FF-BB19E8826156}"/>
                  </a:ext>
                </a:extLst>
              </p:cNvPr>
              <p:cNvSpPr>
                <a:spLocks/>
              </p:cNvSpPr>
              <p:nvPr/>
            </p:nvSpPr>
            <p:spPr bwMode="black">
              <a:xfrm rot="18900000">
                <a:off x="18791902" y="11425378"/>
                <a:ext cx="0" cy="914401"/>
              </a:xfrm>
              <a:custGeom>
                <a:avLst/>
                <a:gdLst>
                  <a:gd name="T0" fmla="*/ 0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0"/>
                    </a:lnTo>
                    <a:lnTo>
                      <a:pt x="0" y="54"/>
                    </a:lnTo>
                  </a:path>
                </a:pathLst>
              </a:custGeom>
              <a:noFill/>
              <a:ln w="190500" cap="rnd">
                <a:gradFill>
                  <a:gsLst>
                    <a:gs pos="0">
                      <a:srgbClr val="FAA634"/>
                    </a:gs>
                    <a:gs pos="100000">
                      <a:srgbClr val="347F46"/>
                    </a:gs>
                  </a:gsLst>
                  <a:lin ang="5400000" scaled="1"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27434" tIns="13717" rIns="27434" bIns="1371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581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6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Freeform 15">
                <a:extLst>
                  <a:ext uri="{FF2B5EF4-FFF2-40B4-BE49-F238E27FC236}">
                    <a16:creationId xmlns:a16="http://schemas.microsoft.com/office/drawing/2014/main" id="{5E505118-BCCC-8D40-94BD-3CD5F791F8BC}"/>
                  </a:ext>
                </a:extLst>
              </p:cNvPr>
              <p:cNvSpPr>
                <a:spLocks/>
              </p:cNvSpPr>
              <p:nvPr/>
            </p:nvSpPr>
            <p:spPr bwMode="black">
              <a:xfrm rot="18900000">
                <a:off x="19799072" y="10418207"/>
                <a:ext cx="0" cy="914401"/>
              </a:xfrm>
              <a:custGeom>
                <a:avLst/>
                <a:gdLst>
                  <a:gd name="T0" fmla="*/ 0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0"/>
                    </a:lnTo>
                    <a:lnTo>
                      <a:pt x="0" y="54"/>
                    </a:lnTo>
                  </a:path>
                </a:pathLst>
              </a:custGeom>
              <a:noFill/>
              <a:ln w="190500" cap="rnd">
                <a:gradFill>
                  <a:gsLst>
                    <a:gs pos="0">
                      <a:srgbClr val="FAA634"/>
                    </a:gs>
                    <a:gs pos="100000">
                      <a:srgbClr val="347F46"/>
                    </a:gs>
                  </a:gsLst>
                  <a:lin ang="5400000" scaled="1"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27434" tIns="13717" rIns="27434" bIns="1371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581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6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Freeform 16">
                <a:extLst>
                  <a:ext uri="{FF2B5EF4-FFF2-40B4-BE49-F238E27FC236}">
                    <a16:creationId xmlns:a16="http://schemas.microsoft.com/office/drawing/2014/main" id="{C69CB186-D31A-D144-BFE5-4ACEB26B4E66}"/>
                  </a:ext>
                </a:extLst>
              </p:cNvPr>
              <p:cNvSpPr>
                <a:spLocks/>
              </p:cNvSpPr>
              <p:nvPr/>
            </p:nvSpPr>
            <p:spPr bwMode="black">
              <a:xfrm rot="18900000">
                <a:off x="20778275" y="9439004"/>
                <a:ext cx="0" cy="914401"/>
              </a:xfrm>
              <a:custGeom>
                <a:avLst/>
                <a:gdLst>
                  <a:gd name="T0" fmla="*/ 0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0"/>
                    </a:lnTo>
                    <a:lnTo>
                      <a:pt x="0" y="54"/>
                    </a:lnTo>
                  </a:path>
                </a:pathLst>
              </a:custGeom>
              <a:noFill/>
              <a:ln w="190500" cap="rnd">
                <a:gradFill>
                  <a:gsLst>
                    <a:gs pos="0">
                      <a:srgbClr val="FAA634"/>
                    </a:gs>
                    <a:gs pos="100000">
                      <a:srgbClr val="347F46"/>
                    </a:gs>
                  </a:gsLst>
                  <a:lin ang="5400000" scaled="1"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27434" tIns="13717" rIns="27434" bIns="1371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581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6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Freeform 17">
                <a:extLst>
                  <a:ext uri="{FF2B5EF4-FFF2-40B4-BE49-F238E27FC236}">
                    <a16:creationId xmlns:a16="http://schemas.microsoft.com/office/drawing/2014/main" id="{6C2CE75B-A201-934F-A74D-AA99849B099B}"/>
                  </a:ext>
                </a:extLst>
              </p:cNvPr>
              <p:cNvSpPr>
                <a:spLocks/>
              </p:cNvSpPr>
              <p:nvPr/>
            </p:nvSpPr>
            <p:spPr bwMode="black">
              <a:xfrm rot="18900000">
                <a:off x="21757461" y="8459821"/>
                <a:ext cx="0" cy="914401"/>
              </a:xfrm>
              <a:custGeom>
                <a:avLst/>
                <a:gdLst>
                  <a:gd name="T0" fmla="*/ 0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0"/>
                    </a:lnTo>
                    <a:lnTo>
                      <a:pt x="0" y="54"/>
                    </a:lnTo>
                  </a:path>
                </a:pathLst>
              </a:custGeom>
              <a:noFill/>
              <a:ln w="190500" cap="rnd">
                <a:gradFill>
                  <a:gsLst>
                    <a:gs pos="0">
                      <a:srgbClr val="FAA634"/>
                    </a:gs>
                    <a:gs pos="100000">
                      <a:srgbClr val="347F46"/>
                    </a:gs>
                  </a:gsLst>
                  <a:lin ang="5400000" scaled="1"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27434" tIns="13717" rIns="27434" bIns="1371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581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6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0A73DC1-8E5F-5548-83A7-7C5C9435B125}"/>
                </a:ext>
              </a:extLst>
            </p:cNvPr>
            <p:cNvGrpSpPr/>
            <p:nvPr/>
          </p:nvGrpSpPr>
          <p:grpSpPr>
            <a:xfrm flipH="1" flipV="1">
              <a:off x="10755889" y="2978743"/>
              <a:ext cx="3944742" cy="4822722"/>
              <a:chOff x="17812719" y="8459821"/>
              <a:chExt cx="3944742" cy="4822722"/>
            </a:xfrm>
          </p:grpSpPr>
          <p:sp>
            <p:nvSpPr>
              <p:cNvPr id="19" name="Freeform 13">
                <a:extLst>
                  <a:ext uri="{FF2B5EF4-FFF2-40B4-BE49-F238E27FC236}">
                    <a16:creationId xmlns:a16="http://schemas.microsoft.com/office/drawing/2014/main" id="{10B5CA80-BDEA-9446-A9FB-67C4C2C76715}"/>
                  </a:ext>
                </a:extLst>
              </p:cNvPr>
              <p:cNvSpPr>
                <a:spLocks/>
              </p:cNvSpPr>
              <p:nvPr/>
            </p:nvSpPr>
            <p:spPr bwMode="black">
              <a:xfrm rot="18900000">
                <a:off x="17812719" y="12368143"/>
                <a:ext cx="0" cy="914400"/>
              </a:xfrm>
              <a:custGeom>
                <a:avLst/>
                <a:gdLst>
                  <a:gd name="T0" fmla="*/ 0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0"/>
                    </a:lnTo>
                    <a:lnTo>
                      <a:pt x="0" y="54"/>
                    </a:lnTo>
                  </a:path>
                </a:pathLst>
              </a:custGeom>
              <a:noFill/>
              <a:ln w="190500" cap="rnd">
                <a:gradFill>
                  <a:gsLst>
                    <a:gs pos="0">
                      <a:srgbClr val="FAA634"/>
                    </a:gs>
                    <a:gs pos="100000">
                      <a:srgbClr val="347F46"/>
                    </a:gs>
                  </a:gsLst>
                  <a:lin ang="5400000" scaled="1"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27434" tIns="13717" rIns="27434" bIns="1371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581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6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" name="Freeform 14">
                <a:extLst>
                  <a:ext uri="{FF2B5EF4-FFF2-40B4-BE49-F238E27FC236}">
                    <a16:creationId xmlns:a16="http://schemas.microsoft.com/office/drawing/2014/main" id="{40EDB0F9-C789-7F4A-868C-5A54FF8B6C98}"/>
                  </a:ext>
                </a:extLst>
              </p:cNvPr>
              <p:cNvSpPr>
                <a:spLocks/>
              </p:cNvSpPr>
              <p:nvPr/>
            </p:nvSpPr>
            <p:spPr bwMode="black">
              <a:xfrm rot="18900000">
                <a:off x="18791902" y="11425378"/>
                <a:ext cx="0" cy="914400"/>
              </a:xfrm>
              <a:custGeom>
                <a:avLst/>
                <a:gdLst>
                  <a:gd name="T0" fmla="*/ 0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0"/>
                    </a:lnTo>
                    <a:lnTo>
                      <a:pt x="0" y="54"/>
                    </a:lnTo>
                  </a:path>
                </a:pathLst>
              </a:custGeom>
              <a:noFill/>
              <a:ln w="190500" cap="rnd">
                <a:gradFill>
                  <a:gsLst>
                    <a:gs pos="0">
                      <a:srgbClr val="FAA634"/>
                    </a:gs>
                    <a:gs pos="100000">
                      <a:srgbClr val="347F46"/>
                    </a:gs>
                  </a:gsLst>
                  <a:lin ang="5400000" scaled="1"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27434" tIns="13717" rIns="27434" bIns="1371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581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6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" name="Freeform 15">
                <a:extLst>
                  <a:ext uri="{FF2B5EF4-FFF2-40B4-BE49-F238E27FC236}">
                    <a16:creationId xmlns:a16="http://schemas.microsoft.com/office/drawing/2014/main" id="{F32D68E1-DB6A-AA4E-B0E8-54098362A7D7}"/>
                  </a:ext>
                </a:extLst>
              </p:cNvPr>
              <p:cNvSpPr>
                <a:spLocks/>
              </p:cNvSpPr>
              <p:nvPr/>
            </p:nvSpPr>
            <p:spPr bwMode="black">
              <a:xfrm rot="18900000">
                <a:off x="19799072" y="10418207"/>
                <a:ext cx="0" cy="914400"/>
              </a:xfrm>
              <a:custGeom>
                <a:avLst/>
                <a:gdLst>
                  <a:gd name="T0" fmla="*/ 0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0"/>
                    </a:lnTo>
                    <a:lnTo>
                      <a:pt x="0" y="54"/>
                    </a:lnTo>
                  </a:path>
                </a:pathLst>
              </a:custGeom>
              <a:noFill/>
              <a:ln w="190500" cap="rnd">
                <a:gradFill>
                  <a:gsLst>
                    <a:gs pos="0">
                      <a:srgbClr val="FAA634"/>
                    </a:gs>
                    <a:gs pos="100000">
                      <a:srgbClr val="347F46"/>
                    </a:gs>
                  </a:gsLst>
                  <a:lin ang="5400000" scaled="1"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27434" tIns="13717" rIns="27434" bIns="1371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581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6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" name="Freeform 16">
                <a:extLst>
                  <a:ext uri="{FF2B5EF4-FFF2-40B4-BE49-F238E27FC236}">
                    <a16:creationId xmlns:a16="http://schemas.microsoft.com/office/drawing/2014/main" id="{555677F9-D892-1849-A162-E16A88B67854}"/>
                  </a:ext>
                </a:extLst>
              </p:cNvPr>
              <p:cNvSpPr>
                <a:spLocks/>
              </p:cNvSpPr>
              <p:nvPr/>
            </p:nvSpPr>
            <p:spPr bwMode="black">
              <a:xfrm rot="18900000">
                <a:off x="20778275" y="9439004"/>
                <a:ext cx="0" cy="914400"/>
              </a:xfrm>
              <a:custGeom>
                <a:avLst/>
                <a:gdLst>
                  <a:gd name="T0" fmla="*/ 0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0"/>
                    </a:lnTo>
                    <a:lnTo>
                      <a:pt x="0" y="54"/>
                    </a:lnTo>
                  </a:path>
                </a:pathLst>
              </a:custGeom>
              <a:noFill/>
              <a:ln w="190500" cap="rnd">
                <a:gradFill>
                  <a:gsLst>
                    <a:gs pos="0">
                      <a:srgbClr val="FAA634"/>
                    </a:gs>
                    <a:gs pos="100000">
                      <a:srgbClr val="347F46"/>
                    </a:gs>
                  </a:gsLst>
                  <a:lin ang="5400000" scaled="1"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27434" tIns="13717" rIns="27434" bIns="1371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581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6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Freeform 17">
                <a:extLst>
                  <a:ext uri="{FF2B5EF4-FFF2-40B4-BE49-F238E27FC236}">
                    <a16:creationId xmlns:a16="http://schemas.microsoft.com/office/drawing/2014/main" id="{1ABC5DFB-7C3D-0243-B24F-6175EB129C68}"/>
                  </a:ext>
                </a:extLst>
              </p:cNvPr>
              <p:cNvSpPr>
                <a:spLocks/>
              </p:cNvSpPr>
              <p:nvPr/>
            </p:nvSpPr>
            <p:spPr bwMode="black">
              <a:xfrm rot="18900000">
                <a:off x="21757461" y="8459821"/>
                <a:ext cx="0" cy="914401"/>
              </a:xfrm>
              <a:custGeom>
                <a:avLst/>
                <a:gdLst>
                  <a:gd name="T0" fmla="*/ 0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0"/>
                    </a:lnTo>
                    <a:lnTo>
                      <a:pt x="0" y="54"/>
                    </a:lnTo>
                  </a:path>
                </a:pathLst>
              </a:custGeom>
              <a:noFill/>
              <a:ln w="190500" cap="rnd">
                <a:gradFill>
                  <a:gsLst>
                    <a:gs pos="0">
                      <a:srgbClr val="FAA634"/>
                    </a:gs>
                    <a:gs pos="100000">
                      <a:srgbClr val="347F46"/>
                    </a:gs>
                  </a:gsLst>
                  <a:lin ang="5400000" scaled="1"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27434" tIns="13717" rIns="27434" bIns="1371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581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6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CA2A88C-6DC9-F94F-806F-D8A1CE79FE45}"/>
                </a:ext>
              </a:extLst>
            </p:cNvPr>
            <p:cNvGrpSpPr/>
            <p:nvPr/>
          </p:nvGrpSpPr>
          <p:grpSpPr>
            <a:xfrm flipH="1">
              <a:off x="10723177" y="8409067"/>
              <a:ext cx="3911614" cy="4855851"/>
              <a:chOff x="17812719" y="8426693"/>
              <a:chExt cx="3911614" cy="4855851"/>
            </a:xfrm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AF5EA133-5AE1-DD48-AA58-2CB7AAA1286D}"/>
                  </a:ext>
                </a:extLst>
              </p:cNvPr>
              <p:cNvSpPr>
                <a:spLocks/>
              </p:cNvSpPr>
              <p:nvPr/>
            </p:nvSpPr>
            <p:spPr bwMode="black">
              <a:xfrm rot="18900000">
                <a:off x="17812719" y="12368143"/>
                <a:ext cx="0" cy="914401"/>
              </a:xfrm>
              <a:custGeom>
                <a:avLst/>
                <a:gdLst>
                  <a:gd name="T0" fmla="*/ 0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0"/>
                    </a:lnTo>
                    <a:lnTo>
                      <a:pt x="0" y="54"/>
                    </a:lnTo>
                  </a:path>
                </a:pathLst>
              </a:custGeom>
              <a:noFill/>
              <a:ln w="190500" cap="rnd">
                <a:gradFill>
                  <a:gsLst>
                    <a:gs pos="0">
                      <a:srgbClr val="FAA634"/>
                    </a:gs>
                    <a:gs pos="100000">
                      <a:srgbClr val="347F46"/>
                    </a:gs>
                  </a:gsLst>
                  <a:lin ang="5400000" scaled="1"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27434" tIns="13717" rIns="27434" bIns="1371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581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6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5E740CFA-5BD1-4A47-8906-0A8A2932D4A5}"/>
                  </a:ext>
                </a:extLst>
              </p:cNvPr>
              <p:cNvSpPr>
                <a:spLocks/>
              </p:cNvSpPr>
              <p:nvPr/>
            </p:nvSpPr>
            <p:spPr bwMode="black">
              <a:xfrm rot="18900000">
                <a:off x="18758775" y="11392251"/>
                <a:ext cx="0" cy="914400"/>
              </a:xfrm>
              <a:custGeom>
                <a:avLst/>
                <a:gdLst>
                  <a:gd name="T0" fmla="*/ 0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0"/>
                    </a:lnTo>
                    <a:lnTo>
                      <a:pt x="0" y="54"/>
                    </a:lnTo>
                  </a:path>
                </a:pathLst>
              </a:custGeom>
              <a:noFill/>
              <a:ln w="190500" cap="rnd">
                <a:gradFill>
                  <a:gsLst>
                    <a:gs pos="0">
                      <a:srgbClr val="FAA634"/>
                    </a:gs>
                    <a:gs pos="100000">
                      <a:srgbClr val="347F46"/>
                    </a:gs>
                  </a:gsLst>
                  <a:lin ang="5400000" scaled="1"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27434" tIns="13717" rIns="27434" bIns="1371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581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6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5E20FE99-442D-3C47-A1F7-6AAC5A1868C7}"/>
                  </a:ext>
                </a:extLst>
              </p:cNvPr>
              <p:cNvSpPr>
                <a:spLocks/>
              </p:cNvSpPr>
              <p:nvPr/>
            </p:nvSpPr>
            <p:spPr bwMode="black">
              <a:xfrm rot="18900000">
                <a:off x="19765946" y="10385080"/>
                <a:ext cx="0" cy="914400"/>
              </a:xfrm>
              <a:custGeom>
                <a:avLst/>
                <a:gdLst>
                  <a:gd name="T0" fmla="*/ 0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0"/>
                    </a:lnTo>
                    <a:lnTo>
                      <a:pt x="0" y="54"/>
                    </a:lnTo>
                  </a:path>
                </a:pathLst>
              </a:custGeom>
              <a:noFill/>
              <a:ln w="190500" cap="rnd">
                <a:gradFill>
                  <a:gsLst>
                    <a:gs pos="0">
                      <a:srgbClr val="FAA634"/>
                    </a:gs>
                    <a:gs pos="100000">
                      <a:srgbClr val="347F46"/>
                    </a:gs>
                  </a:gsLst>
                  <a:lin ang="5400000" scaled="1"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27434" tIns="13717" rIns="27434" bIns="1371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581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6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9EDB4717-4363-7E45-B2DE-C04CCDD41423}"/>
                  </a:ext>
                </a:extLst>
              </p:cNvPr>
              <p:cNvSpPr>
                <a:spLocks/>
              </p:cNvSpPr>
              <p:nvPr/>
            </p:nvSpPr>
            <p:spPr bwMode="black">
              <a:xfrm rot="18900000">
                <a:off x="20745148" y="9405878"/>
                <a:ext cx="0" cy="914400"/>
              </a:xfrm>
              <a:custGeom>
                <a:avLst/>
                <a:gdLst>
                  <a:gd name="T0" fmla="*/ 0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0"/>
                    </a:lnTo>
                    <a:lnTo>
                      <a:pt x="0" y="54"/>
                    </a:lnTo>
                  </a:path>
                </a:pathLst>
              </a:custGeom>
              <a:noFill/>
              <a:ln w="190500" cap="rnd">
                <a:gradFill>
                  <a:gsLst>
                    <a:gs pos="0">
                      <a:srgbClr val="FAA634"/>
                    </a:gs>
                    <a:gs pos="100000">
                      <a:srgbClr val="347F46"/>
                    </a:gs>
                  </a:gsLst>
                  <a:lin ang="5400000" scaled="1"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27434" tIns="13717" rIns="27434" bIns="1371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581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6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29A9B532-54F2-E34E-9B18-5CFFBC29E75B}"/>
                  </a:ext>
                </a:extLst>
              </p:cNvPr>
              <p:cNvSpPr>
                <a:spLocks/>
              </p:cNvSpPr>
              <p:nvPr/>
            </p:nvSpPr>
            <p:spPr bwMode="black">
              <a:xfrm rot="18900000">
                <a:off x="21724333" y="8426693"/>
                <a:ext cx="0" cy="914400"/>
              </a:xfrm>
              <a:custGeom>
                <a:avLst/>
                <a:gdLst>
                  <a:gd name="T0" fmla="*/ 0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0"/>
                    </a:lnTo>
                    <a:lnTo>
                      <a:pt x="0" y="54"/>
                    </a:lnTo>
                  </a:path>
                </a:pathLst>
              </a:custGeom>
              <a:noFill/>
              <a:ln w="190500" cap="rnd">
                <a:gradFill>
                  <a:gsLst>
                    <a:gs pos="0">
                      <a:srgbClr val="FAA634"/>
                    </a:gs>
                    <a:gs pos="100000">
                      <a:srgbClr val="347F46"/>
                    </a:gs>
                  </a:gsLst>
                  <a:lin ang="5400000" scaled="1"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27434" tIns="13717" rIns="27434" bIns="1371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581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6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" name="Freeform: Shape 37">
              <a:extLst>
                <a:ext uri="{FF2B5EF4-FFF2-40B4-BE49-F238E27FC236}">
                  <a16:creationId xmlns:a16="http://schemas.microsoft.com/office/drawing/2014/main" id="{D5C48A6D-C0C9-C84C-8DD1-0A4F6B6567D7}"/>
                </a:ext>
              </a:extLst>
            </p:cNvPr>
            <p:cNvSpPr>
              <a:spLocks/>
            </p:cNvSpPr>
            <p:nvPr/>
          </p:nvSpPr>
          <p:spPr bwMode="black">
            <a:xfrm rot="18900000">
              <a:off x="12193458" y="4775232"/>
              <a:ext cx="6726116" cy="6726117"/>
            </a:xfrm>
            <a:custGeom>
              <a:avLst/>
              <a:gdLst>
                <a:gd name="connsiteX0" fmla="*/ 6628903 w 6726116"/>
                <a:gd name="connsiteY0" fmla="*/ 97213 h 6726117"/>
                <a:gd name="connsiteX1" fmla="*/ 6726116 w 6726116"/>
                <a:gd name="connsiteY1" fmla="*/ 336306 h 6726117"/>
                <a:gd name="connsiteX2" fmla="*/ 6726116 w 6726116"/>
                <a:gd name="connsiteY2" fmla="*/ 6389810 h 6726117"/>
                <a:gd name="connsiteX3" fmla="*/ 6389809 w 6726116"/>
                <a:gd name="connsiteY3" fmla="*/ 6726117 h 6726117"/>
                <a:gd name="connsiteX4" fmla="*/ 336306 w 6726116"/>
                <a:gd name="connsiteY4" fmla="*/ 6726116 h 6726117"/>
                <a:gd name="connsiteX5" fmla="*/ 0 w 6726116"/>
                <a:gd name="connsiteY5" fmla="*/ 6389810 h 6726117"/>
                <a:gd name="connsiteX6" fmla="*/ 0 w 6726116"/>
                <a:gd name="connsiteY6" fmla="*/ 336306 h 6726117"/>
                <a:gd name="connsiteX7" fmla="*/ 336306 w 6726116"/>
                <a:gd name="connsiteY7" fmla="*/ 0 h 6726117"/>
                <a:gd name="connsiteX8" fmla="*/ 6389810 w 6726116"/>
                <a:gd name="connsiteY8" fmla="*/ 0 h 6726117"/>
                <a:gd name="connsiteX9" fmla="*/ 6628903 w 6726116"/>
                <a:gd name="connsiteY9" fmla="*/ 97213 h 6726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26116" h="6726117">
                  <a:moveTo>
                    <a:pt x="6628903" y="97213"/>
                  </a:moveTo>
                  <a:cubicBezTo>
                    <a:pt x="6689332" y="157643"/>
                    <a:pt x="6726116" y="241720"/>
                    <a:pt x="6726116" y="336306"/>
                  </a:cubicBezTo>
                  <a:lnTo>
                    <a:pt x="6726116" y="6389810"/>
                  </a:lnTo>
                  <a:cubicBezTo>
                    <a:pt x="6726115" y="6578982"/>
                    <a:pt x="6578981" y="6726116"/>
                    <a:pt x="6389809" y="6726117"/>
                  </a:cubicBezTo>
                  <a:lnTo>
                    <a:pt x="336306" y="6726116"/>
                  </a:lnTo>
                  <a:cubicBezTo>
                    <a:pt x="147134" y="6726117"/>
                    <a:pt x="-1" y="6578982"/>
                    <a:pt x="0" y="6389810"/>
                  </a:cubicBezTo>
                  <a:lnTo>
                    <a:pt x="0" y="336306"/>
                  </a:lnTo>
                  <a:cubicBezTo>
                    <a:pt x="-1" y="147134"/>
                    <a:pt x="147134" y="0"/>
                    <a:pt x="336306" y="0"/>
                  </a:cubicBezTo>
                  <a:lnTo>
                    <a:pt x="6389810" y="0"/>
                  </a:lnTo>
                  <a:cubicBezTo>
                    <a:pt x="6484396" y="0"/>
                    <a:pt x="6568473" y="36784"/>
                    <a:pt x="6628903" y="97213"/>
                  </a:cubicBezTo>
                  <a:close/>
                </a:path>
              </a:pathLst>
            </a:custGeom>
            <a:noFill/>
            <a:ln w="127000" cap="rnd">
              <a:solidFill>
                <a:srgbClr val="41404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27434" tIns="13717" rIns="27434" bIns="13717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3581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27142E58-D01D-024B-B1E0-ABBD63DB2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black">
          <a:xfrm>
            <a:off x="2101150" y="3628133"/>
            <a:ext cx="1561306" cy="80616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CC607138-07C8-CD41-AA02-5969E7D3579A}"/>
              </a:ext>
            </a:extLst>
          </p:cNvPr>
          <p:cNvGrpSpPr/>
          <p:nvPr/>
        </p:nvGrpSpPr>
        <p:grpSpPr>
          <a:xfrm>
            <a:off x="5359164" y="1645381"/>
            <a:ext cx="1339984" cy="1359746"/>
            <a:chOff x="9935017" y="2371179"/>
            <a:chExt cx="1123056" cy="1123056"/>
          </a:xfrm>
          <a:solidFill>
            <a:srgbClr val="414042">
              <a:lumMod val="60000"/>
              <a:lumOff val="40000"/>
            </a:srgbClr>
          </a:solidFill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3D6A884-FCF4-A140-90E4-D9DB28D9C8C6}"/>
                </a:ext>
              </a:extLst>
            </p:cNvPr>
            <p:cNvSpPr/>
            <p:nvPr/>
          </p:nvSpPr>
          <p:spPr bwMode="auto">
            <a:xfrm>
              <a:off x="9935017" y="2371179"/>
              <a:ext cx="1123056" cy="1123056"/>
            </a:xfrm>
            <a:prstGeom prst="ellipse">
              <a:avLst/>
            </a:prstGeom>
            <a:grpFill/>
            <a:ln w="19050" cap="flat" cmpd="sng" algn="ctr">
              <a:solidFill>
                <a:srgbClr val="EEECE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Calibri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37" name="Group 24">
              <a:extLst>
                <a:ext uri="{FF2B5EF4-FFF2-40B4-BE49-F238E27FC236}">
                  <a16:creationId xmlns:a16="http://schemas.microsoft.com/office/drawing/2014/main" id="{CFBB12B7-9EEB-E84B-8561-966A69E9AAB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10796" y="2635030"/>
              <a:ext cx="571499" cy="595355"/>
              <a:chOff x="3053" y="2298"/>
              <a:chExt cx="551" cy="574"/>
            </a:xfrm>
            <a:grpFill/>
          </p:grpSpPr>
          <p:sp>
            <p:nvSpPr>
              <p:cNvPr id="38" name="Line 26">
                <a:extLst>
                  <a:ext uri="{FF2B5EF4-FFF2-40B4-BE49-F238E27FC236}">
                    <a16:creationId xmlns:a16="http://schemas.microsoft.com/office/drawing/2014/main" id="{0C7FFB1C-FE71-A74D-A9D0-A271CB2707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2" y="2822"/>
                <a:ext cx="60" cy="0"/>
              </a:xfrm>
              <a:prstGeom prst="line">
                <a:avLst/>
              </a:prstGeom>
              <a:grpFill/>
              <a:ln w="19050" cap="rnd">
                <a:solidFill>
                  <a:srgbClr val="EEECE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14042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" name="Oval 27">
                <a:extLst>
                  <a:ext uri="{FF2B5EF4-FFF2-40B4-BE49-F238E27FC236}">
                    <a16:creationId xmlns:a16="http://schemas.microsoft.com/office/drawing/2014/main" id="{CA6BF8CE-58B5-2A41-8FFF-4C2C3C586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2437"/>
                <a:ext cx="35" cy="35"/>
              </a:xfrm>
              <a:prstGeom prst="ellipse">
                <a:avLst/>
              </a:prstGeom>
              <a:grpFill/>
              <a:ln w="19050" cap="rnd">
                <a:solidFill>
                  <a:srgbClr val="EEECE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14042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" name="Oval 28">
                <a:extLst>
                  <a:ext uri="{FF2B5EF4-FFF2-40B4-BE49-F238E27FC236}">
                    <a16:creationId xmlns:a16="http://schemas.microsoft.com/office/drawing/2014/main" id="{2DE6E98E-7EA1-C34A-9450-93AD221C98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7" y="2364"/>
                <a:ext cx="37" cy="35"/>
              </a:xfrm>
              <a:prstGeom prst="ellipse">
                <a:avLst/>
              </a:prstGeom>
              <a:grpFill/>
              <a:ln w="19050" cap="rnd">
                <a:solidFill>
                  <a:srgbClr val="EEECE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14042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" name="Oval 29">
                <a:extLst>
                  <a:ext uri="{FF2B5EF4-FFF2-40B4-BE49-F238E27FC236}">
                    <a16:creationId xmlns:a16="http://schemas.microsoft.com/office/drawing/2014/main" id="{54E1CA5E-C5C8-0F4F-891C-95C7367C6F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2" y="2547"/>
                <a:ext cx="37" cy="35"/>
              </a:xfrm>
              <a:prstGeom prst="ellipse">
                <a:avLst/>
              </a:prstGeom>
              <a:grpFill/>
              <a:ln w="19050" cap="rnd">
                <a:solidFill>
                  <a:srgbClr val="EEECE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14042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" name="Oval 30">
                <a:extLst>
                  <a:ext uri="{FF2B5EF4-FFF2-40B4-BE49-F238E27FC236}">
                    <a16:creationId xmlns:a16="http://schemas.microsoft.com/office/drawing/2014/main" id="{40F19F14-345C-9E4A-B87B-F4FFBA52C9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5" y="2486"/>
                <a:ext cx="35" cy="38"/>
              </a:xfrm>
              <a:prstGeom prst="ellipse">
                <a:avLst/>
              </a:prstGeom>
              <a:grpFill/>
              <a:ln w="19050" cap="rnd">
                <a:solidFill>
                  <a:srgbClr val="EEECE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14042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" name="Oval 31">
                <a:extLst>
                  <a:ext uri="{FF2B5EF4-FFF2-40B4-BE49-F238E27FC236}">
                    <a16:creationId xmlns:a16="http://schemas.microsoft.com/office/drawing/2014/main" id="{F02C7568-0EAB-0244-8376-93AB0B3113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7" y="2629"/>
                <a:ext cx="37" cy="38"/>
              </a:xfrm>
              <a:prstGeom prst="ellipse">
                <a:avLst/>
              </a:prstGeom>
              <a:grpFill/>
              <a:ln w="19050" cap="rnd">
                <a:solidFill>
                  <a:srgbClr val="EEECE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14042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" name="Freeform 32">
                <a:extLst>
                  <a:ext uri="{FF2B5EF4-FFF2-40B4-BE49-F238E27FC236}">
                    <a16:creationId xmlns:a16="http://schemas.microsoft.com/office/drawing/2014/main" id="{A7BABD70-FE2E-3F41-9573-4C2136AAE7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2598"/>
                <a:ext cx="114" cy="50"/>
              </a:xfrm>
              <a:custGeom>
                <a:avLst/>
                <a:gdLst>
                  <a:gd name="T0" fmla="*/ 0 w 114"/>
                  <a:gd name="T1" fmla="*/ 50 h 50"/>
                  <a:gd name="T2" fmla="*/ 39 w 114"/>
                  <a:gd name="T3" fmla="*/ 50 h 50"/>
                  <a:gd name="T4" fmla="*/ 39 w 114"/>
                  <a:gd name="T5" fmla="*/ 0 h 50"/>
                  <a:gd name="T6" fmla="*/ 114 w 114"/>
                  <a:gd name="T7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4" h="50">
                    <a:moveTo>
                      <a:pt x="0" y="50"/>
                    </a:moveTo>
                    <a:lnTo>
                      <a:pt x="39" y="50"/>
                    </a:lnTo>
                    <a:lnTo>
                      <a:pt x="39" y="0"/>
                    </a:lnTo>
                    <a:lnTo>
                      <a:pt x="114" y="0"/>
                    </a:lnTo>
                  </a:path>
                </a:pathLst>
              </a:custGeom>
              <a:grpFill/>
              <a:ln w="19050" cap="rnd">
                <a:solidFill>
                  <a:srgbClr val="EEECE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14042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" name="Line 33">
                <a:extLst>
                  <a:ext uri="{FF2B5EF4-FFF2-40B4-BE49-F238E27FC236}">
                    <a16:creationId xmlns:a16="http://schemas.microsoft.com/office/drawing/2014/main" id="{38D781A8-1A2F-C646-83B5-4AFD21061D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9" y="2565"/>
                <a:ext cx="201" cy="0"/>
              </a:xfrm>
              <a:prstGeom prst="line">
                <a:avLst/>
              </a:prstGeom>
              <a:grpFill/>
              <a:ln w="19050" cap="rnd">
                <a:solidFill>
                  <a:srgbClr val="EEECE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14042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6" name="Freeform 34">
                <a:extLst>
                  <a:ext uri="{FF2B5EF4-FFF2-40B4-BE49-F238E27FC236}">
                    <a16:creationId xmlns:a16="http://schemas.microsoft.com/office/drawing/2014/main" id="{7A3D2B44-0EE4-7F4C-B42A-34A56E007E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0" y="2505"/>
                <a:ext cx="118" cy="33"/>
              </a:xfrm>
              <a:custGeom>
                <a:avLst/>
                <a:gdLst>
                  <a:gd name="T0" fmla="*/ 0 w 118"/>
                  <a:gd name="T1" fmla="*/ 0 h 33"/>
                  <a:gd name="T2" fmla="*/ 31 w 118"/>
                  <a:gd name="T3" fmla="*/ 0 h 33"/>
                  <a:gd name="T4" fmla="*/ 64 w 118"/>
                  <a:gd name="T5" fmla="*/ 33 h 33"/>
                  <a:gd name="T6" fmla="*/ 118 w 118"/>
                  <a:gd name="T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8" h="33">
                    <a:moveTo>
                      <a:pt x="0" y="0"/>
                    </a:moveTo>
                    <a:lnTo>
                      <a:pt x="31" y="0"/>
                    </a:lnTo>
                    <a:lnTo>
                      <a:pt x="64" y="33"/>
                    </a:lnTo>
                    <a:lnTo>
                      <a:pt x="118" y="33"/>
                    </a:lnTo>
                  </a:path>
                </a:pathLst>
              </a:custGeom>
              <a:grpFill/>
              <a:ln w="19050" cap="rnd">
                <a:solidFill>
                  <a:srgbClr val="EEECE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14042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:a16="http://schemas.microsoft.com/office/drawing/2014/main" id="{8F9A8CEA-D414-1A44-832B-798053E75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7" y="2426"/>
                <a:ext cx="212" cy="29"/>
              </a:xfrm>
              <a:custGeom>
                <a:avLst/>
                <a:gdLst>
                  <a:gd name="T0" fmla="*/ 0 w 212"/>
                  <a:gd name="T1" fmla="*/ 29 h 29"/>
                  <a:gd name="T2" fmla="*/ 137 w 212"/>
                  <a:gd name="T3" fmla="*/ 29 h 29"/>
                  <a:gd name="T4" fmla="*/ 137 w 212"/>
                  <a:gd name="T5" fmla="*/ 0 h 29"/>
                  <a:gd name="T6" fmla="*/ 212 w 212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2" h="29">
                    <a:moveTo>
                      <a:pt x="0" y="29"/>
                    </a:moveTo>
                    <a:lnTo>
                      <a:pt x="137" y="29"/>
                    </a:lnTo>
                    <a:lnTo>
                      <a:pt x="137" y="0"/>
                    </a:lnTo>
                    <a:lnTo>
                      <a:pt x="212" y="0"/>
                    </a:lnTo>
                  </a:path>
                </a:pathLst>
              </a:custGeom>
              <a:grpFill/>
              <a:ln w="19050" cap="rnd">
                <a:solidFill>
                  <a:srgbClr val="EEECE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14042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8" name="Line 36">
                <a:extLst>
                  <a:ext uri="{FF2B5EF4-FFF2-40B4-BE49-F238E27FC236}">
                    <a16:creationId xmlns:a16="http://schemas.microsoft.com/office/drawing/2014/main" id="{572AB635-DDCA-A946-8903-7DCA0553A5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24" y="2383"/>
                <a:ext cx="101" cy="0"/>
              </a:xfrm>
              <a:prstGeom prst="line">
                <a:avLst/>
              </a:prstGeom>
              <a:grpFill/>
              <a:ln w="19050" cap="rnd">
                <a:solidFill>
                  <a:srgbClr val="EEECE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14042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9" name="Freeform 25">
                <a:extLst>
                  <a:ext uri="{FF2B5EF4-FFF2-40B4-BE49-F238E27FC236}">
                    <a16:creationId xmlns:a16="http://schemas.microsoft.com/office/drawing/2014/main" id="{6810DF14-C97B-6348-896D-FC0DAA7A3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3" y="2298"/>
                <a:ext cx="551" cy="574"/>
              </a:xfrm>
              <a:custGeom>
                <a:avLst/>
                <a:gdLst>
                  <a:gd name="T0" fmla="*/ 217 w 266"/>
                  <a:gd name="T1" fmla="*/ 277 h 277"/>
                  <a:gd name="T2" fmla="*/ 217 w 266"/>
                  <a:gd name="T3" fmla="*/ 226 h 277"/>
                  <a:gd name="T4" fmla="*/ 264 w 266"/>
                  <a:gd name="T5" fmla="*/ 121 h 277"/>
                  <a:gd name="T6" fmla="*/ 148 w 266"/>
                  <a:gd name="T7" fmla="*/ 4 h 277"/>
                  <a:gd name="T8" fmla="*/ 16 w 266"/>
                  <a:gd name="T9" fmla="*/ 112 h 277"/>
                  <a:gd name="T10" fmla="*/ 7 w 266"/>
                  <a:gd name="T11" fmla="*/ 154 h 277"/>
                  <a:gd name="T12" fmla="*/ 0 w 266"/>
                  <a:gd name="T13" fmla="*/ 178 h 277"/>
                  <a:gd name="T14" fmla="*/ 41 w 266"/>
                  <a:gd name="T15" fmla="*/ 178 h 277"/>
                  <a:gd name="T16" fmla="*/ 41 w 266"/>
                  <a:gd name="T17" fmla="*/ 253 h 277"/>
                  <a:gd name="T18" fmla="*/ 108 w 266"/>
                  <a:gd name="T19" fmla="*/ 253 h 277"/>
                  <a:gd name="T20" fmla="*/ 108 w 266"/>
                  <a:gd name="T21" fmla="*/ 277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6" h="277">
                    <a:moveTo>
                      <a:pt x="217" y="277"/>
                    </a:moveTo>
                    <a:cubicBezTo>
                      <a:pt x="217" y="226"/>
                      <a:pt x="217" y="226"/>
                      <a:pt x="217" y="226"/>
                    </a:cubicBezTo>
                    <a:cubicBezTo>
                      <a:pt x="247" y="202"/>
                      <a:pt x="266" y="163"/>
                      <a:pt x="264" y="121"/>
                    </a:cubicBezTo>
                    <a:cubicBezTo>
                      <a:pt x="260" y="59"/>
                      <a:pt x="210" y="9"/>
                      <a:pt x="148" y="4"/>
                    </a:cubicBezTo>
                    <a:cubicBezTo>
                      <a:pt x="81" y="0"/>
                      <a:pt x="24" y="48"/>
                      <a:pt x="16" y="112"/>
                    </a:cubicBezTo>
                    <a:cubicBezTo>
                      <a:pt x="14" y="126"/>
                      <a:pt x="11" y="140"/>
                      <a:pt x="7" y="154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41" y="178"/>
                      <a:pt x="41" y="178"/>
                      <a:pt x="41" y="178"/>
                    </a:cubicBezTo>
                    <a:cubicBezTo>
                      <a:pt x="41" y="253"/>
                      <a:pt x="41" y="253"/>
                      <a:pt x="41" y="253"/>
                    </a:cubicBezTo>
                    <a:cubicBezTo>
                      <a:pt x="108" y="253"/>
                      <a:pt x="108" y="253"/>
                      <a:pt x="108" y="253"/>
                    </a:cubicBezTo>
                    <a:cubicBezTo>
                      <a:pt x="108" y="277"/>
                      <a:pt x="108" y="277"/>
                      <a:pt x="108" y="277"/>
                    </a:cubicBezTo>
                  </a:path>
                </a:pathLst>
              </a:custGeom>
              <a:grpFill/>
              <a:ln w="19050" cap="rnd">
                <a:solidFill>
                  <a:srgbClr val="EEECE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14042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753FB9A-B039-8346-AFB4-4346B9D46B09}"/>
              </a:ext>
            </a:extLst>
          </p:cNvPr>
          <p:cNvGrpSpPr/>
          <p:nvPr/>
        </p:nvGrpSpPr>
        <p:grpSpPr>
          <a:xfrm>
            <a:off x="5359164" y="5411068"/>
            <a:ext cx="1339984" cy="1532081"/>
            <a:chOff x="6450114" y="4628329"/>
            <a:chExt cx="1515312" cy="1741141"/>
          </a:xfrm>
        </p:grpSpPr>
        <p:sp>
          <p:nvSpPr>
            <p:cNvPr id="51" name="Freeform: Shape 8191">
              <a:extLst>
                <a:ext uri="{FF2B5EF4-FFF2-40B4-BE49-F238E27FC236}">
                  <a16:creationId xmlns:a16="http://schemas.microsoft.com/office/drawing/2014/main" id="{964D7DB0-70D7-FB44-A5AC-B6E55C4F0053}"/>
                </a:ext>
              </a:extLst>
            </p:cNvPr>
            <p:cNvSpPr/>
            <p:nvPr/>
          </p:nvSpPr>
          <p:spPr>
            <a:xfrm>
              <a:off x="7003789" y="5288494"/>
              <a:ext cx="416293" cy="402418"/>
            </a:xfrm>
            <a:custGeom>
              <a:avLst/>
              <a:gdLst>
                <a:gd name="connsiteX0" fmla="*/ 271463 w 285750"/>
                <a:gd name="connsiteY0" fmla="*/ 142875 h 276225"/>
                <a:gd name="connsiteX1" fmla="*/ 142875 w 285750"/>
                <a:gd name="connsiteY1" fmla="*/ 271463 h 276225"/>
                <a:gd name="connsiteX2" fmla="*/ 14288 w 285750"/>
                <a:gd name="connsiteY2" fmla="*/ 142875 h 276225"/>
                <a:gd name="connsiteX3" fmla="*/ 142875 w 285750"/>
                <a:gd name="connsiteY3" fmla="*/ 14287 h 276225"/>
                <a:gd name="connsiteX4" fmla="*/ 271463 w 285750"/>
                <a:gd name="connsiteY4" fmla="*/ 142875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0" h="276225">
                  <a:moveTo>
                    <a:pt x="271463" y="142875"/>
                  </a:moveTo>
                  <a:cubicBezTo>
                    <a:pt x="271463" y="213892"/>
                    <a:pt x="213892" y="271463"/>
                    <a:pt x="142875" y="271463"/>
                  </a:cubicBezTo>
                  <a:cubicBezTo>
                    <a:pt x="71858" y="271463"/>
                    <a:pt x="14288" y="213892"/>
                    <a:pt x="14288" y="142875"/>
                  </a:cubicBezTo>
                  <a:cubicBezTo>
                    <a:pt x="14288" y="71858"/>
                    <a:pt x="71858" y="14287"/>
                    <a:pt x="142875" y="14287"/>
                  </a:cubicBezTo>
                  <a:cubicBezTo>
                    <a:pt x="213892" y="14287"/>
                    <a:pt x="271463" y="71858"/>
                    <a:pt x="271463" y="142875"/>
                  </a:cubicBezTo>
                  <a:close/>
                </a:path>
              </a:pathLst>
            </a:custGeom>
            <a:noFill/>
            <a:ln w="19050" cap="flat">
              <a:solidFill>
                <a:srgbClr val="FAA63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" name="Freeform: Shape 8192">
              <a:extLst>
                <a:ext uri="{FF2B5EF4-FFF2-40B4-BE49-F238E27FC236}">
                  <a16:creationId xmlns:a16="http://schemas.microsoft.com/office/drawing/2014/main" id="{ADE84F88-994D-5B47-BA1C-F55C458D3DD5}"/>
                </a:ext>
              </a:extLst>
            </p:cNvPr>
            <p:cNvSpPr/>
            <p:nvPr/>
          </p:nvSpPr>
          <p:spPr>
            <a:xfrm>
              <a:off x="7579659" y="5332899"/>
              <a:ext cx="319159" cy="319159"/>
            </a:xfrm>
            <a:custGeom>
              <a:avLst/>
              <a:gdLst>
                <a:gd name="connsiteX0" fmla="*/ 208598 w 219075"/>
                <a:gd name="connsiteY0" fmla="*/ 111443 h 219075"/>
                <a:gd name="connsiteX1" fmla="*/ 111443 w 219075"/>
                <a:gd name="connsiteY1" fmla="*/ 208597 h 219075"/>
                <a:gd name="connsiteX2" fmla="*/ 14288 w 219075"/>
                <a:gd name="connsiteY2" fmla="*/ 111442 h 219075"/>
                <a:gd name="connsiteX3" fmla="*/ 111443 w 219075"/>
                <a:gd name="connsiteY3" fmla="*/ 14287 h 219075"/>
                <a:gd name="connsiteX4" fmla="*/ 208598 w 219075"/>
                <a:gd name="connsiteY4" fmla="*/ 111443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219075">
                  <a:moveTo>
                    <a:pt x="208598" y="111443"/>
                  </a:moveTo>
                  <a:cubicBezTo>
                    <a:pt x="208598" y="165100"/>
                    <a:pt x="165100" y="208597"/>
                    <a:pt x="111443" y="208597"/>
                  </a:cubicBezTo>
                  <a:cubicBezTo>
                    <a:pt x="57785" y="208597"/>
                    <a:pt x="14288" y="165100"/>
                    <a:pt x="14288" y="111442"/>
                  </a:cubicBezTo>
                  <a:cubicBezTo>
                    <a:pt x="14288" y="57785"/>
                    <a:pt x="57785" y="14287"/>
                    <a:pt x="111443" y="14287"/>
                  </a:cubicBezTo>
                  <a:cubicBezTo>
                    <a:pt x="165100" y="14287"/>
                    <a:pt x="208598" y="57785"/>
                    <a:pt x="208598" y="111443"/>
                  </a:cubicBezTo>
                  <a:close/>
                </a:path>
              </a:pathLst>
            </a:custGeom>
            <a:noFill/>
            <a:ln w="19050" cap="flat">
              <a:solidFill>
                <a:srgbClr val="EEECE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3" name="Freeform: Shape 8194">
              <a:extLst>
                <a:ext uri="{FF2B5EF4-FFF2-40B4-BE49-F238E27FC236}">
                  <a16:creationId xmlns:a16="http://schemas.microsoft.com/office/drawing/2014/main" id="{40718C49-051C-964D-AB77-142C0BD4C510}"/>
                </a:ext>
              </a:extLst>
            </p:cNvPr>
            <p:cNvSpPr/>
            <p:nvPr/>
          </p:nvSpPr>
          <p:spPr>
            <a:xfrm>
              <a:off x="6522275" y="5332899"/>
              <a:ext cx="319159" cy="319159"/>
            </a:xfrm>
            <a:custGeom>
              <a:avLst/>
              <a:gdLst>
                <a:gd name="connsiteX0" fmla="*/ 208598 w 219075"/>
                <a:gd name="connsiteY0" fmla="*/ 111443 h 219075"/>
                <a:gd name="connsiteX1" fmla="*/ 111443 w 219075"/>
                <a:gd name="connsiteY1" fmla="*/ 208597 h 219075"/>
                <a:gd name="connsiteX2" fmla="*/ 14287 w 219075"/>
                <a:gd name="connsiteY2" fmla="*/ 111442 h 219075"/>
                <a:gd name="connsiteX3" fmla="*/ 111443 w 219075"/>
                <a:gd name="connsiteY3" fmla="*/ 14287 h 219075"/>
                <a:gd name="connsiteX4" fmla="*/ 208598 w 219075"/>
                <a:gd name="connsiteY4" fmla="*/ 111443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219075">
                  <a:moveTo>
                    <a:pt x="208598" y="111443"/>
                  </a:moveTo>
                  <a:cubicBezTo>
                    <a:pt x="208598" y="165100"/>
                    <a:pt x="165100" y="208597"/>
                    <a:pt x="111443" y="208597"/>
                  </a:cubicBezTo>
                  <a:cubicBezTo>
                    <a:pt x="57785" y="208597"/>
                    <a:pt x="14287" y="165100"/>
                    <a:pt x="14287" y="111442"/>
                  </a:cubicBezTo>
                  <a:cubicBezTo>
                    <a:pt x="14287" y="57785"/>
                    <a:pt x="57785" y="14287"/>
                    <a:pt x="111443" y="14287"/>
                  </a:cubicBezTo>
                  <a:cubicBezTo>
                    <a:pt x="165100" y="14287"/>
                    <a:pt x="208598" y="57785"/>
                    <a:pt x="208598" y="111443"/>
                  </a:cubicBezTo>
                  <a:close/>
                </a:path>
              </a:pathLst>
            </a:custGeom>
            <a:noFill/>
            <a:ln w="19050" cap="flat">
              <a:solidFill>
                <a:srgbClr val="EEECE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" name="Freeform: Shape 8196">
              <a:extLst>
                <a:ext uri="{FF2B5EF4-FFF2-40B4-BE49-F238E27FC236}">
                  <a16:creationId xmlns:a16="http://schemas.microsoft.com/office/drawing/2014/main" id="{10FDFFC1-C0F0-A646-B6A6-2BFD36752038}"/>
                </a:ext>
              </a:extLst>
            </p:cNvPr>
            <p:cNvSpPr/>
            <p:nvPr/>
          </p:nvSpPr>
          <p:spPr>
            <a:xfrm>
              <a:off x="6793295" y="4628329"/>
              <a:ext cx="235900" cy="346912"/>
            </a:xfrm>
            <a:custGeom>
              <a:avLst/>
              <a:gdLst>
                <a:gd name="connsiteX0" fmla="*/ 14288 w 161925"/>
                <a:gd name="connsiteY0" fmla="*/ 14288 h 238125"/>
                <a:gd name="connsiteX1" fmla="*/ 155258 w 161925"/>
                <a:gd name="connsiteY1" fmla="*/ 83820 h 238125"/>
                <a:gd name="connsiteX2" fmla="*/ 85725 w 161925"/>
                <a:gd name="connsiteY2" fmla="*/ 225743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38125">
                  <a:moveTo>
                    <a:pt x="14288" y="14288"/>
                  </a:moveTo>
                  <a:lnTo>
                    <a:pt x="155258" y="83820"/>
                  </a:lnTo>
                  <a:lnTo>
                    <a:pt x="85725" y="225743"/>
                  </a:lnTo>
                </a:path>
              </a:pathLst>
            </a:custGeom>
            <a:noFill/>
            <a:ln w="19050" cap="rnd">
              <a:solidFill>
                <a:srgbClr val="FAA634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5" name="Freeform: Shape 8197">
              <a:extLst>
                <a:ext uri="{FF2B5EF4-FFF2-40B4-BE49-F238E27FC236}">
                  <a16:creationId xmlns:a16="http://schemas.microsoft.com/office/drawing/2014/main" id="{16823E84-05BF-5A4F-9DDB-D26E688CE763}"/>
                </a:ext>
              </a:extLst>
            </p:cNvPr>
            <p:cNvSpPr/>
            <p:nvPr/>
          </p:nvSpPr>
          <p:spPr>
            <a:xfrm>
              <a:off x="7318778" y="6022558"/>
              <a:ext cx="235900" cy="346912"/>
            </a:xfrm>
            <a:custGeom>
              <a:avLst/>
              <a:gdLst>
                <a:gd name="connsiteX0" fmla="*/ 149543 w 161925"/>
                <a:gd name="connsiteY0" fmla="*/ 231458 h 238125"/>
                <a:gd name="connsiteX1" fmla="*/ 14288 w 161925"/>
                <a:gd name="connsiteY1" fmla="*/ 149542 h 238125"/>
                <a:gd name="connsiteX2" fmla="*/ 96202 w 161925"/>
                <a:gd name="connsiteY2" fmla="*/ 14288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38125">
                  <a:moveTo>
                    <a:pt x="149543" y="231458"/>
                  </a:moveTo>
                  <a:lnTo>
                    <a:pt x="14288" y="149542"/>
                  </a:lnTo>
                  <a:lnTo>
                    <a:pt x="96202" y="14288"/>
                  </a:lnTo>
                </a:path>
              </a:pathLst>
            </a:custGeom>
            <a:noFill/>
            <a:ln w="19050" cap="rnd">
              <a:solidFill>
                <a:srgbClr val="FAA634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" name="Freeform: Shape 8199">
              <a:extLst>
                <a:ext uri="{FF2B5EF4-FFF2-40B4-BE49-F238E27FC236}">
                  <a16:creationId xmlns:a16="http://schemas.microsoft.com/office/drawing/2014/main" id="{6E6E0D9E-FE11-DC40-A52E-AC95C264F911}"/>
                </a:ext>
              </a:extLst>
            </p:cNvPr>
            <p:cNvSpPr/>
            <p:nvPr/>
          </p:nvSpPr>
          <p:spPr>
            <a:xfrm>
              <a:off x="7354860" y="4719559"/>
              <a:ext cx="610566" cy="582812"/>
            </a:xfrm>
            <a:custGeom>
              <a:avLst/>
              <a:gdLst>
                <a:gd name="connsiteX0" fmla="*/ 407670 w 419100"/>
                <a:gd name="connsiteY0" fmla="*/ 388620 h 400050"/>
                <a:gd name="connsiteX1" fmla="*/ 14288 w 419100"/>
                <a:gd name="connsiteY1" fmla="*/ 14288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9100" h="400050">
                  <a:moveTo>
                    <a:pt x="407670" y="388620"/>
                  </a:moveTo>
                  <a:cubicBezTo>
                    <a:pt x="357188" y="200978"/>
                    <a:pt x="204788" y="56197"/>
                    <a:pt x="14288" y="14288"/>
                  </a:cubicBezTo>
                </a:path>
              </a:pathLst>
            </a:custGeom>
            <a:noFill/>
            <a:ln w="19050" cap="flat">
              <a:solidFill>
                <a:srgbClr val="FAA63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7" name="Freeform: Shape 8200">
              <a:extLst>
                <a:ext uri="{FF2B5EF4-FFF2-40B4-BE49-F238E27FC236}">
                  <a16:creationId xmlns:a16="http://schemas.microsoft.com/office/drawing/2014/main" id="{BD4A75C8-C3D9-4842-B175-7A16A7E3B7EE}"/>
                </a:ext>
              </a:extLst>
            </p:cNvPr>
            <p:cNvSpPr/>
            <p:nvPr/>
          </p:nvSpPr>
          <p:spPr>
            <a:xfrm>
              <a:off x="7354858" y="5635403"/>
              <a:ext cx="610564" cy="610564"/>
            </a:xfrm>
            <a:custGeom>
              <a:avLst/>
              <a:gdLst>
                <a:gd name="connsiteX0" fmla="*/ 14288 w 419100"/>
                <a:gd name="connsiteY0" fmla="*/ 406718 h 419100"/>
                <a:gd name="connsiteX1" fmla="*/ 412433 w 419100"/>
                <a:gd name="connsiteY1" fmla="*/ 14288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9100" h="419100">
                  <a:moveTo>
                    <a:pt x="14288" y="406718"/>
                  </a:moveTo>
                  <a:cubicBezTo>
                    <a:pt x="211455" y="363855"/>
                    <a:pt x="366713" y="210502"/>
                    <a:pt x="412433" y="14288"/>
                  </a:cubicBezTo>
                </a:path>
              </a:pathLst>
            </a:custGeom>
            <a:noFill/>
            <a:ln w="19050" cap="flat">
              <a:solidFill>
                <a:srgbClr val="FAA63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8" name="Freeform: Shape 8202">
              <a:extLst>
                <a:ext uri="{FF2B5EF4-FFF2-40B4-BE49-F238E27FC236}">
                  <a16:creationId xmlns:a16="http://schemas.microsoft.com/office/drawing/2014/main" id="{0D1604A1-58B9-6344-AA21-9CC0CFFA36BF}"/>
                </a:ext>
              </a:extLst>
            </p:cNvPr>
            <p:cNvSpPr/>
            <p:nvPr/>
          </p:nvSpPr>
          <p:spPr>
            <a:xfrm>
              <a:off x="6450114" y="5635403"/>
              <a:ext cx="568937" cy="596688"/>
            </a:xfrm>
            <a:custGeom>
              <a:avLst/>
              <a:gdLst>
                <a:gd name="connsiteX0" fmla="*/ 380048 w 390525"/>
                <a:gd name="connsiteY0" fmla="*/ 399098 h 409575"/>
                <a:gd name="connsiteX1" fmla="*/ 14288 w 390525"/>
                <a:gd name="connsiteY1" fmla="*/ 14288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0525" h="409575">
                  <a:moveTo>
                    <a:pt x="380048" y="399098"/>
                  </a:moveTo>
                  <a:cubicBezTo>
                    <a:pt x="198120" y="347663"/>
                    <a:pt x="57150" y="200025"/>
                    <a:pt x="14288" y="14288"/>
                  </a:cubicBezTo>
                </a:path>
              </a:pathLst>
            </a:custGeom>
            <a:noFill/>
            <a:ln w="19050" cap="flat">
              <a:solidFill>
                <a:srgbClr val="FAA63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9" name="Freeform: Shape 8203">
              <a:extLst>
                <a:ext uri="{FF2B5EF4-FFF2-40B4-BE49-F238E27FC236}">
                  <a16:creationId xmlns:a16="http://schemas.microsoft.com/office/drawing/2014/main" id="{1959E17C-0480-7C40-AB88-4B7944776AA0}"/>
                </a:ext>
              </a:extLst>
            </p:cNvPr>
            <p:cNvSpPr/>
            <p:nvPr/>
          </p:nvSpPr>
          <p:spPr>
            <a:xfrm>
              <a:off x="6982976" y="6196015"/>
              <a:ext cx="111012" cy="55507"/>
            </a:xfrm>
            <a:custGeom>
              <a:avLst/>
              <a:gdLst>
                <a:gd name="connsiteX0" fmla="*/ 14288 w 76200"/>
                <a:gd name="connsiteY0" fmla="*/ 14288 h 38100"/>
                <a:gd name="connsiteX1" fmla="*/ 61913 w 76200"/>
                <a:gd name="connsiteY1" fmla="*/ 257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 h="38100">
                  <a:moveTo>
                    <a:pt x="14288" y="14288"/>
                  </a:moveTo>
                  <a:cubicBezTo>
                    <a:pt x="29527" y="19050"/>
                    <a:pt x="45720" y="22860"/>
                    <a:pt x="61913" y="25717"/>
                  </a:cubicBezTo>
                </a:path>
              </a:pathLst>
            </a:custGeom>
            <a:noFill/>
            <a:ln w="19050" cap="flat">
              <a:solidFill>
                <a:srgbClr val="FAA63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0" name="Freeform: Shape 8204">
              <a:extLst>
                <a:ext uri="{FF2B5EF4-FFF2-40B4-BE49-F238E27FC236}">
                  <a16:creationId xmlns:a16="http://schemas.microsoft.com/office/drawing/2014/main" id="{1EA2ACF3-2A20-2242-84C3-F1CAEEA2B262}"/>
                </a:ext>
              </a:extLst>
            </p:cNvPr>
            <p:cNvSpPr/>
            <p:nvPr/>
          </p:nvSpPr>
          <p:spPr>
            <a:xfrm>
              <a:off x="6455667" y="4730658"/>
              <a:ext cx="568936" cy="568935"/>
            </a:xfrm>
            <a:custGeom>
              <a:avLst/>
              <a:gdLst>
                <a:gd name="connsiteX0" fmla="*/ 14288 w 390525"/>
                <a:gd name="connsiteY0" fmla="*/ 381000 h 390525"/>
                <a:gd name="connsiteX1" fmla="*/ 376238 w 390525"/>
                <a:gd name="connsiteY1" fmla="*/ 14288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0525" h="390525">
                  <a:moveTo>
                    <a:pt x="14288" y="381000"/>
                  </a:moveTo>
                  <a:cubicBezTo>
                    <a:pt x="61913" y="203835"/>
                    <a:pt x="200025" y="64770"/>
                    <a:pt x="376238" y="14288"/>
                  </a:cubicBezTo>
                </a:path>
              </a:pathLst>
            </a:custGeom>
            <a:noFill/>
            <a:ln w="19050" cap="flat">
              <a:solidFill>
                <a:srgbClr val="FAA63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61" name="Freeform: Shape 5">
            <a:extLst>
              <a:ext uri="{FF2B5EF4-FFF2-40B4-BE49-F238E27FC236}">
                <a16:creationId xmlns:a16="http://schemas.microsoft.com/office/drawing/2014/main" id="{2CCF90E5-0743-4B4D-B702-C281C6484B1E}"/>
              </a:ext>
            </a:extLst>
          </p:cNvPr>
          <p:cNvSpPr/>
          <p:nvPr/>
        </p:nvSpPr>
        <p:spPr>
          <a:xfrm>
            <a:off x="6361764" y="5819069"/>
            <a:ext cx="9313388" cy="731754"/>
          </a:xfrm>
          <a:custGeom>
            <a:avLst/>
            <a:gdLst>
              <a:gd name="connsiteX0" fmla="*/ 0 w 6787530"/>
              <a:gd name="connsiteY0" fmla="*/ 101635 h 609795"/>
              <a:gd name="connsiteX1" fmla="*/ 101635 w 6787530"/>
              <a:gd name="connsiteY1" fmla="*/ 0 h 609795"/>
              <a:gd name="connsiteX2" fmla="*/ 6685895 w 6787530"/>
              <a:gd name="connsiteY2" fmla="*/ 0 h 609795"/>
              <a:gd name="connsiteX3" fmla="*/ 6787530 w 6787530"/>
              <a:gd name="connsiteY3" fmla="*/ 101635 h 609795"/>
              <a:gd name="connsiteX4" fmla="*/ 6787530 w 6787530"/>
              <a:gd name="connsiteY4" fmla="*/ 508160 h 609795"/>
              <a:gd name="connsiteX5" fmla="*/ 6685895 w 6787530"/>
              <a:gd name="connsiteY5" fmla="*/ 609795 h 609795"/>
              <a:gd name="connsiteX6" fmla="*/ 101635 w 6787530"/>
              <a:gd name="connsiteY6" fmla="*/ 609795 h 609795"/>
              <a:gd name="connsiteX7" fmla="*/ 0 w 6787530"/>
              <a:gd name="connsiteY7" fmla="*/ 508160 h 609795"/>
              <a:gd name="connsiteX8" fmla="*/ 0 w 6787530"/>
              <a:gd name="connsiteY8" fmla="*/ 101635 h 60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7530" h="609795">
                <a:moveTo>
                  <a:pt x="0" y="101635"/>
                </a:moveTo>
                <a:cubicBezTo>
                  <a:pt x="0" y="45504"/>
                  <a:pt x="45504" y="0"/>
                  <a:pt x="101635" y="0"/>
                </a:cubicBezTo>
                <a:lnTo>
                  <a:pt x="6685895" y="0"/>
                </a:lnTo>
                <a:cubicBezTo>
                  <a:pt x="6742026" y="0"/>
                  <a:pt x="6787530" y="45504"/>
                  <a:pt x="6787530" y="101635"/>
                </a:cubicBezTo>
                <a:lnTo>
                  <a:pt x="6787530" y="508160"/>
                </a:lnTo>
                <a:cubicBezTo>
                  <a:pt x="6787530" y="564291"/>
                  <a:pt x="6742026" y="609795"/>
                  <a:pt x="6685895" y="609795"/>
                </a:cubicBezTo>
                <a:lnTo>
                  <a:pt x="101635" y="609795"/>
                </a:lnTo>
                <a:cubicBezTo>
                  <a:pt x="45504" y="609795"/>
                  <a:pt x="0" y="564291"/>
                  <a:pt x="0" y="508160"/>
                </a:cubicBezTo>
                <a:lnTo>
                  <a:pt x="0" y="101635"/>
                </a:lnTo>
                <a:close/>
              </a:path>
            </a:pathLst>
          </a:custGeom>
          <a:noFill/>
          <a:ln w="9525" cap="flat" cmpd="sng" algn="ctr">
            <a:noFill/>
            <a:prstDash val="solid"/>
          </a:ln>
          <a:effectLst/>
        </p:spPr>
        <p:txBody>
          <a:bodyPr spcFirstLastPara="0" vert="horz" wrap="square" lIns="616552" tIns="96682" rIns="96682" bIns="96682" numCol="1" spcCol="1270" anchor="ctr" anchorCtr="0">
            <a:noAutofit/>
          </a:bodyPr>
          <a:lstStyle/>
          <a:p>
            <a:pPr marR="0" lvl="0" indent="0" defTabSz="1066800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err="1">
                <a:solidFill>
                  <a:srgbClr val="FFFFFF"/>
                </a:solidFill>
                <a:latin typeface="+mn-ea"/>
                <a:cs typeface="Amazon Ember Light" panose="020B0403020204020204" pitchFamily="34" charset="0"/>
              </a:rPr>
              <a:t>代表客户快速创新</a:t>
            </a:r>
            <a:r>
              <a:rPr lang="zh-CN" altLang="en-US" sz="2400" kern="0" dirty="0">
                <a:solidFill>
                  <a:srgbClr val="FFFFFF"/>
                </a:solidFill>
                <a:latin typeface="+mn-ea"/>
                <a:cs typeface="Amazon Ember Light" panose="020B0403020204020204" pitchFamily="34" charset="0"/>
              </a:rPr>
              <a:t>、构建和迭代</a:t>
            </a:r>
            <a:endParaRPr lang="en-US" sz="2400" kern="0" dirty="0">
              <a:solidFill>
                <a:srgbClr val="FFFFFF"/>
              </a:solidFill>
              <a:latin typeface="+mn-ea"/>
              <a:cs typeface="Amazon Ember Light" panose="020B0403020204020204" pitchFamily="34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880FCA1-7684-CF4F-A2E3-572F049851D6}"/>
              </a:ext>
            </a:extLst>
          </p:cNvPr>
          <p:cNvGrpSpPr/>
          <p:nvPr/>
        </p:nvGrpSpPr>
        <p:grpSpPr>
          <a:xfrm>
            <a:off x="5183593" y="3470043"/>
            <a:ext cx="1480629" cy="1441259"/>
            <a:chOff x="35886308" y="5176937"/>
            <a:chExt cx="4347292" cy="4323572"/>
          </a:xfrm>
        </p:grpSpPr>
        <p:pic>
          <p:nvPicPr>
            <p:cNvPr id="63" name="Graphic 16">
              <a:extLst>
                <a:ext uri="{FF2B5EF4-FFF2-40B4-BE49-F238E27FC236}">
                  <a16:creationId xmlns:a16="http://schemas.microsoft.com/office/drawing/2014/main" id="{324D1BE0-BFBF-5C40-A8F4-47DCDFEC1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5937842" y="5204751"/>
              <a:ext cx="4295758" cy="4295758"/>
            </a:xfrm>
            <a:prstGeom prst="rect">
              <a:avLst/>
            </a:prstGeom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FE2CDC5-5C75-424F-A733-A6D0D96D205B}"/>
                </a:ext>
              </a:extLst>
            </p:cNvPr>
            <p:cNvGrpSpPr/>
            <p:nvPr/>
          </p:nvGrpSpPr>
          <p:grpSpPr>
            <a:xfrm>
              <a:off x="39126018" y="5176937"/>
              <a:ext cx="907960" cy="907960"/>
              <a:chOff x="39126018" y="5176937"/>
              <a:chExt cx="907960" cy="907960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5117E4EC-9EC2-9D4B-A4A3-EA85DFC03478}"/>
                  </a:ext>
                </a:extLst>
              </p:cNvPr>
              <p:cNvSpPr/>
              <p:nvPr/>
            </p:nvSpPr>
            <p:spPr bwMode="auto">
              <a:xfrm>
                <a:off x="39126018" y="5176937"/>
                <a:ext cx="907960" cy="907960"/>
              </a:xfrm>
              <a:prstGeom prst="ellipse">
                <a:avLst/>
              </a:prstGeom>
              <a:solidFill>
                <a:srgbClr val="FFFFFF"/>
              </a:solidFill>
              <a:ln w="69850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Calibr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659E8131-F525-0B4E-8B78-950656B126F0}"/>
                  </a:ext>
                </a:extLst>
              </p:cNvPr>
              <p:cNvSpPr/>
              <p:nvPr/>
            </p:nvSpPr>
            <p:spPr bwMode="auto">
              <a:xfrm>
                <a:off x="39235564" y="5286483"/>
                <a:ext cx="688869" cy="688869"/>
              </a:xfrm>
              <a:prstGeom prst="ellipse">
                <a:avLst/>
              </a:prstGeom>
              <a:noFill/>
              <a:ln w="69850" cap="flat" cmpd="sng" algn="ctr">
                <a:gradFill>
                  <a:gsLst>
                    <a:gs pos="0">
                      <a:srgbClr val="FAA634"/>
                    </a:gs>
                    <a:gs pos="100000">
                      <a:srgbClr val="347F46"/>
                    </a:gs>
                  </a:gsLst>
                  <a:lin ang="5400000" scaled="1"/>
                </a:gra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Calibr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6923911-8DE1-8544-ABA4-6E229EE32DA2}"/>
                </a:ext>
              </a:extLst>
            </p:cNvPr>
            <p:cNvGrpSpPr/>
            <p:nvPr/>
          </p:nvGrpSpPr>
          <p:grpSpPr>
            <a:xfrm>
              <a:off x="36889387" y="5192665"/>
              <a:ext cx="907960" cy="907960"/>
              <a:chOff x="39126018" y="5176937"/>
              <a:chExt cx="907960" cy="907960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68C20EFA-D8D2-1048-8195-6B406CE88C8D}"/>
                  </a:ext>
                </a:extLst>
              </p:cNvPr>
              <p:cNvSpPr/>
              <p:nvPr/>
            </p:nvSpPr>
            <p:spPr bwMode="auto">
              <a:xfrm>
                <a:off x="39126018" y="5176937"/>
                <a:ext cx="907960" cy="907960"/>
              </a:xfrm>
              <a:prstGeom prst="ellipse">
                <a:avLst/>
              </a:prstGeom>
              <a:solidFill>
                <a:srgbClr val="FFFFFF"/>
              </a:solidFill>
              <a:ln w="69850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Calibr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5C7AF958-CD2C-B045-9D79-083B065A69FF}"/>
                  </a:ext>
                </a:extLst>
              </p:cNvPr>
              <p:cNvSpPr/>
              <p:nvPr/>
            </p:nvSpPr>
            <p:spPr bwMode="auto">
              <a:xfrm>
                <a:off x="39235564" y="5286483"/>
                <a:ext cx="688869" cy="688869"/>
              </a:xfrm>
              <a:prstGeom prst="ellipse">
                <a:avLst/>
              </a:prstGeom>
              <a:noFill/>
              <a:ln w="69850" cap="flat" cmpd="sng" algn="ctr">
                <a:gradFill>
                  <a:gsLst>
                    <a:gs pos="0">
                      <a:srgbClr val="FAA634"/>
                    </a:gs>
                    <a:gs pos="100000">
                      <a:srgbClr val="347F46"/>
                    </a:gs>
                  </a:gsLst>
                  <a:lin ang="5400000" scaled="1"/>
                </a:gra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Calibr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E3DC3E8F-3349-3749-80F2-922820584F22}"/>
                </a:ext>
              </a:extLst>
            </p:cNvPr>
            <p:cNvGrpSpPr/>
            <p:nvPr/>
          </p:nvGrpSpPr>
          <p:grpSpPr>
            <a:xfrm>
              <a:off x="35886308" y="6916638"/>
              <a:ext cx="907960" cy="907960"/>
              <a:chOff x="39126018" y="5176937"/>
              <a:chExt cx="907960" cy="907960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B1E669C7-C7E0-9D40-97D1-DA0E00E05046}"/>
                  </a:ext>
                </a:extLst>
              </p:cNvPr>
              <p:cNvSpPr/>
              <p:nvPr/>
            </p:nvSpPr>
            <p:spPr bwMode="auto">
              <a:xfrm>
                <a:off x="39126018" y="5176937"/>
                <a:ext cx="907960" cy="907960"/>
              </a:xfrm>
              <a:prstGeom prst="ellipse">
                <a:avLst/>
              </a:prstGeom>
              <a:solidFill>
                <a:srgbClr val="FFFFFF"/>
              </a:solidFill>
              <a:ln w="69850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Calibr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D2C8E559-6B1D-8541-B5AE-B4BC283E20EF}"/>
                  </a:ext>
                </a:extLst>
              </p:cNvPr>
              <p:cNvSpPr/>
              <p:nvPr/>
            </p:nvSpPr>
            <p:spPr bwMode="auto">
              <a:xfrm>
                <a:off x="39235564" y="5286483"/>
                <a:ext cx="688869" cy="688869"/>
              </a:xfrm>
              <a:prstGeom prst="ellipse">
                <a:avLst/>
              </a:prstGeom>
              <a:noFill/>
              <a:ln w="69850" cap="flat" cmpd="sng" algn="ctr">
                <a:gradFill>
                  <a:gsLst>
                    <a:gs pos="0">
                      <a:srgbClr val="FAA634"/>
                    </a:gs>
                    <a:gs pos="100000">
                      <a:srgbClr val="347F46"/>
                    </a:gs>
                  </a:gsLst>
                  <a:lin ang="5400000" scaled="1"/>
                </a:gra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Calibr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5B3F8C7-8938-4345-8F18-09763A50A41C}"/>
                </a:ext>
              </a:extLst>
            </p:cNvPr>
            <p:cNvGrpSpPr/>
            <p:nvPr/>
          </p:nvGrpSpPr>
          <p:grpSpPr>
            <a:xfrm>
              <a:off x="36889387" y="8574300"/>
              <a:ext cx="907960" cy="907960"/>
              <a:chOff x="39126018" y="5176937"/>
              <a:chExt cx="907960" cy="907960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39A95E38-680C-6849-BD4A-027A8258D1C1}"/>
                  </a:ext>
                </a:extLst>
              </p:cNvPr>
              <p:cNvSpPr/>
              <p:nvPr/>
            </p:nvSpPr>
            <p:spPr bwMode="auto">
              <a:xfrm>
                <a:off x="39126018" y="5176937"/>
                <a:ext cx="907960" cy="907960"/>
              </a:xfrm>
              <a:prstGeom prst="ellipse">
                <a:avLst/>
              </a:prstGeom>
              <a:solidFill>
                <a:srgbClr val="FFFFFF"/>
              </a:solidFill>
              <a:ln w="69850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Calibr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0D29F78C-FAA6-D54B-9F49-16A3A53DAA73}"/>
                  </a:ext>
                </a:extLst>
              </p:cNvPr>
              <p:cNvSpPr/>
              <p:nvPr/>
            </p:nvSpPr>
            <p:spPr bwMode="auto">
              <a:xfrm>
                <a:off x="39235564" y="5286483"/>
                <a:ext cx="688869" cy="688869"/>
              </a:xfrm>
              <a:prstGeom prst="ellipse">
                <a:avLst/>
              </a:prstGeom>
              <a:noFill/>
              <a:ln w="69850" cap="flat" cmpd="sng" algn="ctr">
                <a:gradFill>
                  <a:gsLst>
                    <a:gs pos="0">
                      <a:srgbClr val="FAA634"/>
                    </a:gs>
                    <a:gs pos="100000">
                      <a:srgbClr val="347F46"/>
                    </a:gs>
                  </a:gsLst>
                  <a:lin ang="5400000" scaled="1"/>
                </a:gra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Calibr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8094833B-190A-C241-B61C-0E82FA7E8D18}"/>
                </a:ext>
              </a:extLst>
            </p:cNvPr>
            <p:cNvGrpSpPr/>
            <p:nvPr/>
          </p:nvGrpSpPr>
          <p:grpSpPr>
            <a:xfrm>
              <a:off x="39126018" y="8574300"/>
              <a:ext cx="907960" cy="907960"/>
              <a:chOff x="39126018" y="5176937"/>
              <a:chExt cx="907960" cy="907960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5693E7EC-B858-5E45-9197-7731DDAEE1A1}"/>
                  </a:ext>
                </a:extLst>
              </p:cNvPr>
              <p:cNvSpPr/>
              <p:nvPr/>
            </p:nvSpPr>
            <p:spPr bwMode="auto">
              <a:xfrm>
                <a:off x="39126018" y="5176937"/>
                <a:ext cx="907960" cy="907960"/>
              </a:xfrm>
              <a:prstGeom prst="ellipse">
                <a:avLst/>
              </a:prstGeom>
              <a:solidFill>
                <a:srgbClr val="FFFFFF"/>
              </a:solidFill>
              <a:ln w="69850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Calibr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B515E5C-881F-3149-95A6-31633807E13C}"/>
                  </a:ext>
                </a:extLst>
              </p:cNvPr>
              <p:cNvSpPr/>
              <p:nvPr/>
            </p:nvSpPr>
            <p:spPr bwMode="auto">
              <a:xfrm>
                <a:off x="39235564" y="5286483"/>
                <a:ext cx="688869" cy="688869"/>
              </a:xfrm>
              <a:prstGeom prst="ellipse">
                <a:avLst/>
              </a:prstGeom>
              <a:noFill/>
              <a:ln w="69850" cap="flat" cmpd="sng" algn="ctr">
                <a:gradFill>
                  <a:gsLst>
                    <a:gs pos="0">
                      <a:srgbClr val="FAA634"/>
                    </a:gs>
                    <a:gs pos="100000">
                      <a:srgbClr val="347F46"/>
                    </a:gs>
                  </a:gsLst>
                  <a:lin ang="5400000" scaled="1"/>
                </a:gra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Calibri"/>
                  <a:ea typeface="Segoe UI" pitchFamily="34" charset="0"/>
                  <a:cs typeface="Segoe UI" pitchFamily="34" charset="0"/>
                </a:endParaRPr>
              </a:p>
            </p:txBody>
          </p:sp>
        </p:grpSp>
      </p:grpSp>
      <p:sp>
        <p:nvSpPr>
          <p:cNvPr id="79" name="Freeform: Shape 5">
            <a:extLst>
              <a:ext uri="{FF2B5EF4-FFF2-40B4-BE49-F238E27FC236}">
                <a16:creationId xmlns:a16="http://schemas.microsoft.com/office/drawing/2014/main" id="{38611F64-3B74-7B46-9954-A8959E64B720}"/>
              </a:ext>
            </a:extLst>
          </p:cNvPr>
          <p:cNvSpPr/>
          <p:nvPr/>
        </p:nvSpPr>
        <p:spPr>
          <a:xfrm>
            <a:off x="6361764" y="3870114"/>
            <a:ext cx="9313388" cy="731754"/>
          </a:xfrm>
          <a:custGeom>
            <a:avLst/>
            <a:gdLst>
              <a:gd name="connsiteX0" fmla="*/ 0 w 6787530"/>
              <a:gd name="connsiteY0" fmla="*/ 101635 h 609795"/>
              <a:gd name="connsiteX1" fmla="*/ 101635 w 6787530"/>
              <a:gd name="connsiteY1" fmla="*/ 0 h 609795"/>
              <a:gd name="connsiteX2" fmla="*/ 6685895 w 6787530"/>
              <a:gd name="connsiteY2" fmla="*/ 0 h 609795"/>
              <a:gd name="connsiteX3" fmla="*/ 6787530 w 6787530"/>
              <a:gd name="connsiteY3" fmla="*/ 101635 h 609795"/>
              <a:gd name="connsiteX4" fmla="*/ 6787530 w 6787530"/>
              <a:gd name="connsiteY4" fmla="*/ 508160 h 609795"/>
              <a:gd name="connsiteX5" fmla="*/ 6685895 w 6787530"/>
              <a:gd name="connsiteY5" fmla="*/ 609795 h 609795"/>
              <a:gd name="connsiteX6" fmla="*/ 101635 w 6787530"/>
              <a:gd name="connsiteY6" fmla="*/ 609795 h 609795"/>
              <a:gd name="connsiteX7" fmla="*/ 0 w 6787530"/>
              <a:gd name="connsiteY7" fmla="*/ 508160 h 609795"/>
              <a:gd name="connsiteX8" fmla="*/ 0 w 6787530"/>
              <a:gd name="connsiteY8" fmla="*/ 101635 h 60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7530" h="609795">
                <a:moveTo>
                  <a:pt x="0" y="101635"/>
                </a:moveTo>
                <a:cubicBezTo>
                  <a:pt x="0" y="45504"/>
                  <a:pt x="45504" y="0"/>
                  <a:pt x="101635" y="0"/>
                </a:cubicBezTo>
                <a:lnTo>
                  <a:pt x="6685895" y="0"/>
                </a:lnTo>
                <a:cubicBezTo>
                  <a:pt x="6742026" y="0"/>
                  <a:pt x="6787530" y="45504"/>
                  <a:pt x="6787530" y="101635"/>
                </a:cubicBezTo>
                <a:lnTo>
                  <a:pt x="6787530" y="508160"/>
                </a:lnTo>
                <a:cubicBezTo>
                  <a:pt x="6787530" y="564291"/>
                  <a:pt x="6742026" y="609795"/>
                  <a:pt x="6685895" y="609795"/>
                </a:cubicBezTo>
                <a:lnTo>
                  <a:pt x="101635" y="609795"/>
                </a:lnTo>
                <a:cubicBezTo>
                  <a:pt x="45504" y="609795"/>
                  <a:pt x="0" y="564291"/>
                  <a:pt x="0" y="508160"/>
                </a:cubicBezTo>
                <a:lnTo>
                  <a:pt x="0" y="101635"/>
                </a:lnTo>
                <a:close/>
              </a:path>
            </a:pathLst>
          </a:custGeom>
          <a:noFill/>
          <a:ln w="9525" cap="flat" cmpd="sng" algn="ctr">
            <a:noFill/>
            <a:prstDash val="solid"/>
          </a:ln>
          <a:effectLst/>
        </p:spPr>
        <p:txBody>
          <a:bodyPr spcFirstLastPara="0" vert="horz" wrap="square" lIns="616552" tIns="96682" rIns="96682" bIns="96682" numCol="1" spcCol="1270" anchor="ctr" anchorCtr="0">
            <a:no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0" dirty="0" err="1">
                <a:solidFill>
                  <a:srgbClr val="FFFFFF"/>
                </a:solidFill>
                <a:ea typeface="Amazon Ember Light" panose="020B0403020204020204" pitchFamily="34" charset="0"/>
                <a:cs typeface="Amazon Ember Light" panose="020B0403020204020204" pitchFamily="34" charset="0"/>
              </a:rPr>
              <a:t>针对云原生工作负载而优化</a:t>
            </a:r>
            <a:endParaRPr lang="en-US" sz="2400" kern="0" dirty="0">
              <a:solidFill>
                <a:srgbClr val="FFFFFF"/>
              </a:solidFill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75367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4-05853_AWSInnovate_Online_Conference_Template_Light">
  <a:themeElements>
    <a:clrScheme name="AWSome 2019">
      <a:dk1>
        <a:srgbClr val="000000"/>
      </a:dk1>
      <a:lt1>
        <a:srgbClr val="FFFFFF"/>
      </a:lt1>
      <a:dk2>
        <a:srgbClr val="232F3E"/>
      </a:dk2>
      <a:lt2>
        <a:srgbClr val="F2F4F4"/>
      </a:lt2>
      <a:accent1>
        <a:srgbClr val="FF9900"/>
      </a:accent1>
      <a:accent2>
        <a:srgbClr val="EB5F07"/>
      </a:accent2>
      <a:accent3>
        <a:srgbClr val="00A1C9"/>
      </a:accent3>
      <a:accent4>
        <a:srgbClr val="545B64"/>
      </a:accent4>
      <a:accent5>
        <a:srgbClr val="007DBC"/>
      </a:accent5>
      <a:accent6>
        <a:srgbClr val="1E8900"/>
      </a:accent6>
      <a:hlink>
        <a:srgbClr val="007DBC"/>
      </a:hlink>
      <a:folHlink>
        <a:srgbClr val="007DBC"/>
      </a:folHlink>
    </a:clrScheme>
    <a:fontScheme name="Re:Invent 2018">
      <a:majorFont>
        <a:latin typeface="Amazon Ember Light"/>
        <a:ea typeface=""/>
        <a:cs typeface=""/>
      </a:majorFont>
      <a:minorFont>
        <a:latin typeface="Amazon Ember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1800"/>
          </a:spcAft>
          <a:defRPr sz="3200" dirty="0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D4552E19-C681-4A43-AB2E-A2A8E8449E14}" vid="{37016461-D375-5E4C-B3EF-61D50ABBAE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B0BB5962AB3C45A9A1CE1EC4C4F647" ma:contentTypeVersion="1" ma:contentTypeDescription="Create a new document." ma:contentTypeScope="" ma:versionID="39dd6e28de13981fc99600d481b1de5c">
  <xsd:schema xmlns:xsd="http://www.w3.org/2001/XMLSchema" xmlns:xs="http://www.w3.org/2001/XMLSchema" xmlns:p="http://schemas.microsoft.com/office/2006/metadata/properties" xmlns:ns3="630a2e83-186a-4a0f-ab27-bee8a8096abc" targetNamespace="http://schemas.microsoft.com/office/2006/metadata/properties" ma:root="true" ma:fieldsID="e5a18a002045f9f0e2a3c9cc06ab2675" ns3:_="">
    <xsd:import namespace="630a2e83-186a-4a0f-ab27-bee8a8096abc"/>
    <xsd:element name="properties">
      <xsd:complexType>
        <xsd:sequence>
          <xsd:element name="documentManagement">
            <xsd:complexType>
              <xsd:all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0a2e83-186a-4a0f-ab27-bee8a8096ab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90F116-B58F-4255-B05B-DA3808E0E5C6}">
  <ds:schemaRefs>
    <ds:schemaRef ds:uri="630a2e83-186a-4a0f-ab27-bee8a8096abc"/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42678F0-6EA3-4F58-92F2-E73D80B536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0a2e83-186a-4a0f-ab27-bee8a8096a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AWS_Innovate2020_Online_Conference_16x9_Template_Hero_Light</Template>
  <TotalTime>4319</TotalTime>
  <Words>3453</Words>
  <Application>Microsoft Macintosh PowerPoint</Application>
  <PresentationFormat>Custom</PresentationFormat>
  <Paragraphs>749</Paragraphs>
  <Slides>40</Slides>
  <Notes>19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-apple-system</vt:lpstr>
      <vt:lpstr>Microsoft YaHei</vt:lpstr>
      <vt:lpstr>Roboto</vt:lpstr>
      <vt:lpstr>Amazon Ember</vt:lpstr>
      <vt:lpstr>Amazon Ember Heavy</vt:lpstr>
      <vt:lpstr>Amazon Ember Light</vt:lpstr>
      <vt:lpstr>Amazon Ember Medium</vt:lpstr>
      <vt:lpstr>Arial</vt:lpstr>
      <vt:lpstr>Calibri</vt:lpstr>
      <vt:lpstr>4-05853_AWSInnovate_Online_Conference_Template_Light</vt:lpstr>
      <vt:lpstr>Note </vt:lpstr>
      <vt:lpstr>PowerPoint Presentation</vt:lpstr>
      <vt:lpstr>Graviton2 Overview</vt:lpstr>
      <vt:lpstr>Agenda</vt:lpstr>
      <vt:lpstr>ARM 机型介绍</vt:lpstr>
      <vt:lpstr>PowerPoint Presentation</vt:lpstr>
      <vt:lpstr>Why ARM? </vt:lpstr>
      <vt:lpstr>处理器选择</vt:lpstr>
      <vt:lpstr>Amazon Graviton 处理器</vt:lpstr>
      <vt:lpstr>第一代基于 Amazon Graviton 处理器的实例</vt:lpstr>
      <vt:lpstr>GRAVITON 目标市场</vt:lpstr>
      <vt:lpstr>Amazon Graviton2 处理器 vs  第一代 Graviton 处理器</vt:lpstr>
      <vt:lpstr>Amazon Graviton2 &amp; Nitro 架构</vt:lpstr>
      <vt:lpstr>Amazon Graviton 2 赋能新的实例类型</vt:lpstr>
      <vt:lpstr>Amazon EC2 M6g: 规格列表</vt:lpstr>
      <vt:lpstr>Amazon EC2 C6g: 规格列表</vt:lpstr>
      <vt:lpstr>Amazon EC2 T4g: 规格列表</vt:lpstr>
      <vt:lpstr>Amazon EC2 R6g: 规格列表</vt:lpstr>
      <vt:lpstr>Amazon EC2 X2gd: 规格列表</vt:lpstr>
      <vt:lpstr>支持 ARM 的托管服务</vt:lpstr>
      <vt:lpstr>支持选择Graviton2机型的托管服务</vt:lpstr>
      <vt:lpstr>RDS on Graviton2</vt:lpstr>
      <vt:lpstr>EMR on Graviton2</vt:lpstr>
      <vt:lpstr>ElastiCache on Graviton2</vt:lpstr>
      <vt:lpstr>Amazon Graviton 软件生态系统</vt:lpstr>
      <vt:lpstr>Amazon Graviton 软件生态系统</vt:lpstr>
      <vt:lpstr>成本对比分析</vt:lpstr>
      <vt:lpstr>Graviton2 机型 价格定位（us-east-1）</vt:lpstr>
      <vt:lpstr>PowerPoint Presentation</vt:lpstr>
      <vt:lpstr>PowerPoint Presentation</vt:lpstr>
      <vt:lpstr>Graviton2 on RDS 价格对比</vt:lpstr>
      <vt:lpstr>PowerPoint Presentation</vt:lpstr>
      <vt:lpstr>PowerPoint Presentation</vt:lpstr>
      <vt:lpstr>Graviton2 on EMR 价格对比</vt:lpstr>
      <vt:lpstr>PowerPoint Presentation</vt:lpstr>
      <vt:lpstr>更多性价比对比</vt:lpstr>
      <vt:lpstr>案例分享</vt:lpstr>
      <vt:lpstr>ARM 机型客户反馈</vt:lpstr>
      <vt:lpstr>ARM 机型客户反馈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&lt;Speech title here&gt;</dc:subject>
  <dc:creator>Y1Tech</dc:creator>
  <cp:keywords>AWS Innovate</cp:keywords>
  <dc:description/>
  <cp:lastModifiedBy>Microsoft Office User</cp:lastModifiedBy>
  <cp:revision>120</cp:revision>
  <dcterms:created xsi:type="dcterms:W3CDTF">2021-03-12T06:36:20Z</dcterms:created>
  <dcterms:modified xsi:type="dcterms:W3CDTF">2021-04-23T16:21:32Z</dcterms:modified>
  <cp:category>AWS Innovate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0x010100A2B0BB5962AB3C45A9A1CE1EC4C4F647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/>
  </property>
  <property fmtid="{D5CDD505-2E9C-101B-9397-08002B2CF9AE}" pid="7" name="Track">
    <vt:lpwstr/>
  </property>
  <property fmtid="{D5CDD505-2E9C-101B-9397-08002B2CF9AE}" pid="8" name="Event Location">
    <vt:lpwstr/>
  </property>
  <property fmtid="{D5CDD505-2E9C-101B-9397-08002B2CF9AE}" pid="9" name="Campaign">
    <vt:lpwstr/>
  </property>
  <property fmtid="{D5CDD505-2E9C-101B-9397-08002B2CF9AE}" pid="10" name="IsMyDocuments">
    <vt:bool>true</vt:bool>
  </property>
</Properties>
</file>